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3" r:id="rId6"/>
    <p:sldId id="264" r:id="rId7"/>
    <p:sldId id="266" r:id="rId8"/>
    <p:sldId id="267" r:id="rId9"/>
    <p:sldId id="265" r:id="rId10"/>
    <p:sldId id="268" r:id="rId11"/>
    <p:sldId id="262" r:id="rId12"/>
    <p:sldId id="269" r:id="rId13"/>
    <p:sldId id="273" r:id="rId14"/>
    <p:sldId id="270" r:id="rId15"/>
    <p:sldId id="271" r:id="rId16"/>
    <p:sldId id="272" r:id="rId17"/>
    <p:sldId id="275" r:id="rId18"/>
    <p:sldId id="261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25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B7BF2-0B7A-462C-9D7D-E55A5F82A7F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5AAE7-00E8-4BF6-832D-83590B955FA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514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E723D-917D-4AB0-8E19-408CD45DA99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3A142-D3DA-4314-8683-AF411702CC1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759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74E7E-896F-4967-97F3-E54E0DAB443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5FFAB-F9CD-46CE-86F1-93FD99EDC9C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55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76D22-36BA-42E7-A292-1D6D275F116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C174B-7B2C-49F5-AC96-E7BB93C9CD7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328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352BF-C28A-4FB4-86CC-9D2E424973C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703B2-C973-4695-97E1-A5AF771A38D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764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047F9-1C85-4EE1-94FD-F153AED1084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D916A-4FD3-4766-AE82-C60F64D5D58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0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71BFD-8F13-4A1C-8CF7-3F7EEE0E06C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99C88-F8A9-40CA-A272-3237D54B4F0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824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69325-BFEB-4CF8-A0EE-89B8A206224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2CEBD-EC04-4C89-804B-EA0AB55445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627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180BB-BA30-4936-87FA-0B0A77B1662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332C6-09C0-4904-B3BC-BA588E6923D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050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DA391-A481-47F3-A0F5-AFC2E7F1423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21B89-0418-4972-A702-03AA07CBCA5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32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D6498-2CFE-47D1-8CF7-23E827F8CFE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89313-6842-40DF-9149-4D328FDA8E0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71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5A7DFA-735C-45E9-A21E-E9FC0D3C122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070B06-C6E6-45E0-9C82-D5E7DC66120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160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3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772400" cy="1470025"/>
          </a:xfrm>
        </p:spPr>
        <p:txBody>
          <a:bodyPr/>
          <a:lstStyle/>
          <a:p>
            <a:r>
              <a:rPr lang="ru-RU" altLang="ru-RU" sz="6000" b="1" i="1" dirty="0" smtClean="0">
                <a:solidFill>
                  <a:srgbClr val="DB25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«Профессии прекрасней нет на свете»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Замечательные мысли наших педагогов</a:t>
            </a:r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109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54868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i="1" dirty="0" smtClean="0"/>
              <a:t>      </a:t>
            </a:r>
            <a:r>
              <a:rPr lang="ru-RU" sz="2800" b="1" i="1" dirty="0" smtClean="0">
                <a:solidFill>
                  <a:srgbClr val="7030A0"/>
                </a:solidFill>
              </a:rPr>
              <a:t>«…  </a:t>
            </a:r>
            <a:r>
              <a:rPr lang="ru-RU" sz="2800" b="1" i="1" dirty="0">
                <a:solidFill>
                  <a:srgbClr val="7030A0"/>
                </a:solidFill>
              </a:rPr>
              <a:t>Буду права, если скажу, что профессия воспитателя предполагает титанический труд. Каждый день мы сталкиваемся с разными детскими характерами, иногда даже опускаются руки</a:t>
            </a:r>
            <a:r>
              <a:rPr lang="ru-RU" sz="2800" b="1" i="1" dirty="0" smtClean="0">
                <a:solidFill>
                  <a:srgbClr val="7030A0"/>
                </a:solidFill>
              </a:rPr>
              <a:t>, </a:t>
            </a:r>
            <a:r>
              <a:rPr lang="ru-RU" sz="2800" b="1" i="1" dirty="0">
                <a:solidFill>
                  <a:srgbClr val="7030A0"/>
                </a:solidFill>
              </a:rPr>
              <a:t>но стоит увидеть детские улыбки, услышать  беззаботный смех, почувствовать  тепло детских ручонок, услышать, как малышня, называет тебя мамой, начинаешь понимать, что ты на своем месте и это самый драгоценный эталон детской преданности и доверия</a:t>
            </a:r>
            <a:r>
              <a:rPr lang="ru-RU" sz="2800" b="1" i="1" dirty="0" smtClean="0">
                <a:solidFill>
                  <a:srgbClr val="7030A0"/>
                </a:solidFill>
              </a:rPr>
              <a:t>…»</a:t>
            </a:r>
          </a:p>
          <a:p>
            <a:pPr marL="0" indent="0" algn="r">
              <a:buNone/>
            </a:pPr>
            <a:r>
              <a:rPr lang="ru-RU" sz="4000" b="1" i="1" dirty="0" smtClean="0">
                <a:solidFill>
                  <a:srgbClr val="7030A0"/>
                </a:solidFill>
              </a:rPr>
              <a:t>   </a:t>
            </a:r>
            <a:r>
              <a:rPr lang="ru-RU" b="1" dirty="0" smtClean="0">
                <a:solidFill>
                  <a:srgbClr val="7030A0"/>
                </a:solidFill>
              </a:rPr>
              <a:t>Валентина Петровна </a:t>
            </a:r>
            <a:r>
              <a:rPr lang="ru-RU" b="1" dirty="0" err="1" smtClean="0">
                <a:solidFill>
                  <a:srgbClr val="7030A0"/>
                </a:solidFill>
              </a:rPr>
              <a:t>Тетченко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438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54868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i="1" dirty="0" smtClean="0"/>
              <a:t>      </a:t>
            </a:r>
            <a:r>
              <a:rPr lang="ru-RU" sz="4000" b="1" i="1" dirty="0" smtClean="0">
                <a:solidFill>
                  <a:srgbClr val="7030A0"/>
                </a:solidFill>
              </a:rPr>
              <a:t>«…  Засыпая в детском саду,  я просто мечтала о том что, когда вырасту,  у меня тоже обязательно появится такое же, безумно красивое украшение, ассоциирующееся с материнской любовью.…»</a:t>
            </a:r>
          </a:p>
          <a:p>
            <a:pPr marL="0" indent="0" algn="r">
              <a:buNone/>
            </a:pPr>
            <a:r>
              <a:rPr lang="ru-RU" sz="4000" b="1" i="1" dirty="0" smtClean="0">
                <a:solidFill>
                  <a:srgbClr val="7030A0"/>
                </a:solidFill>
              </a:rPr>
              <a:t>   </a:t>
            </a:r>
            <a:r>
              <a:rPr lang="ru-RU" b="1" dirty="0" smtClean="0">
                <a:solidFill>
                  <a:srgbClr val="7030A0"/>
                </a:solidFill>
              </a:rPr>
              <a:t>Маргарита Ивановна Иванова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795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54868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i="1" dirty="0" smtClean="0"/>
              <a:t>      </a:t>
            </a:r>
            <a:r>
              <a:rPr lang="ru-RU" sz="4000" b="1" i="1" dirty="0" smtClean="0">
                <a:solidFill>
                  <a:srgbClr val="7030A0"/>
                </a:solidFill>
              </a:rPr>
              <a:t>«…  Дети впитывают в себя все, а чтобы детство оставалось для них прекрасным периодом в  жизни, необходимо сделать так, чтобы ребенок доверял нам, взрослым, ведь идя в детский сад, малыши должны чувствовать, что здесь их любят и ждут…»</a:t>
            </a:r>
          </a:p>
          <a:p>
            <a:pPr marL="0" indent="0" algn="r">
              <a:buNone/>
            </a:pPr>
            <a:r>
              <a:rPr lang="ru-RU" sz="4000" b="1" i="1" dirty="0" smtClean="0">
                <a:solidFill>
                  <a:srgbClr val="7030A0"/>
                </a:solidFill>
              </a:rPr>
              <a:t>   </a:t>
            </a:r>
            <a:r>
              <a:rPr lang="ru-RU" b="1" dirty="0" smtClean="0">
                <a:solidFill>
                  <a:srgbClr val="7030A0"/>
                </a:solidFill>
              </a:rPr>
              <a:t>Ольга Николаевна Тихонова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391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6632"/>
            <a:ext cx="8229600" cy="4958011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i="1" dirty="0" smtClean="0"/>
              <a:t>      </a:t>
            </a:r>
            <a:r>
              <a:rPr lang="ru-RU" sz="3600" b="1" i="1" dirty="0" smtClean="0">
                <a:solidFill>
                  <a:srgbClr val="7030A0"/>
                </a:solidFill>
              </a:rPr>
              <a:t>«…  На мой взгляд, быть воспитателем – это быть счастливым человеком. В каждый день видеть улыбки и радость детей. Дарить улыбку им в ответ. Всё хорошее, доброе, светлое, что есть во мне, я дарю детям. Ведь дети – это самая большая ценность в мире, дети – это самое главное в нашей жизни.…»</a:t>
            </a:r>
          </a:p>
          <a:p>
            <a:pPr marL="0" indent="0" algn="r">
              <a:buNone/>
            </a:pPr>
            <a:r>
              <a:rPr lang="ru-RU" sz="4000" b="1" i="1" dirty="0" smtClean="0">
                <a:solidFill>
                  <a:srgbClr val="7030A0"/>
                </a:solidFill>
              </a:rPr>
              <a:t>   </a:t>
            </a:r>
            <a:r>
              <a:rPr lang="ru-RU" b="1" dirty="0" smtClean="0">
                <a:solidFill>
                  <a:srgbClr val="7030A0"/>
                </a:solidFill>
              </a:rPr>
              <a:t>Анна Александровна </a:t>
            </a:r>
            <a:r>
              <a:rPr lang="ru-RU" b="1" dirty="0" err="1" smtClean="0">
                <a:solidFill>
                  <a:srgbClr val="7030A0"/>
                </a:solidFill>
              </a:rPr>
              <a:t>Завёрткина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821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6632"/>
            <a:ext cx="8820472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i="1" dirty="0" smtClean="0">
                <a:solidFill>
                  <a:srgbClr val="7030A0"/>
                </a:solidFill>
              </a:rPr>
              <a:t>«…  Многое в жизни человека зависит от того, какие впечатления он получил в детстве, как его воспитали, какое представление о мире заложили в раннем возрасте, какие качества помогли развить. И чем больше радости у ребенка в детстве, тем больше он ее подарит людям, став взрослым…»</a:t>
            </a:r>
          </a:p>
          <a:p>
            <a:pPr marL="0" indent="0" algn="r">
              <a:buNone/>
            </a:pPr>
            <a:r>
              <a:rPr lang="ru-RU" sz="4000" b="1" i="1" dirty="0" smtClean="0">
                <a:solidFill>
                  <a:srgbClr val="7030A0"/>
                </a:solidFill>
              </a:rPr>
              <a:t>   </a:t>
            </a:r>
            <a:r>
              <a:rPr lang="ru-RU" b="1" dirty="0" smtClean="0">
                <a:solidFill>
                  <a:srgbClr val="7030A0"/>
                </a:solidFill>
              </a:rPr>
              <a:t>Анастасия Петровна Харитонова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001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6632"/>
            <a:ext cx="8820472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i="1" dirty="0" smtClean="0">
                <a:solidFill>
                  <a:srgbClr val="7030A0"/>
                </a:solidFill>
              </a:rPr>
              <a:t>«…   Воспитателем  я работаю совсем недавно, но уже всем сердцем полюбила этот светлый, милый дом. Я с уверенностью могу сказать, что счастлива. Ведь каждый день  с удовольствием спешу на работу, с улыбкой на лице и радостью в душе захожу в группу, где меня ждут  — Дети!…»</a:t>
            </a:r>
          </a:p>
          <a:p>
            <a:pPr marL="0" indent="0" algn="r">
              <a:buNone/>
            </a:pPr>
            <a:r>
              <a:rPr lang="ru-RU" sz="4000" b="1" i="1" dirty="0" smtClean="0">
                <a:solidFill>
                  <a:srgbClr val="7030A0"/>
                </a:solidFill>
              </a:rPr>
              <a:t>   </a:t>
            </a:r>
            <a:r>
              <a:rPr lang="ru-RU" b="1" dirty="0" smtClean="0">
                <a:solidFill>
                  <a:srgbClr val="7030A0"/>
                </a:solidFill>
              </a:rPr>
              <a:t>Евгения Геннадьевна Яковлева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562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6632"/>
            <a:ext cx="8820472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i="1" dirty="0" smtClean="0">
                <a:solidFill>
                  <a:srgbClr val="7030A0"/>
                </a:solidFill>
              </a:rPr>
              <a:t>«… Педагог должен быть увлечён своим делом. И тогда увлечённость, выраженная в словах, действиях и в самой сущности педагога, обязательно передастся детям, подобно искорке, способной разжечь пламя творчества, инициативности и, как отдалённый результат, активной жизненной позиции. </a:t>
            </a:r>
          </a:p>
          <a:p>
            <a:pPr marL="0" indent="0" algn="ctr">
              <a:buNone/>
            </a:pPr>
            <a:r>
              <a:rPr lang="ru-RU" sz="2800" b="1" i="1" dirty="0" smtClean="0">
                <a:solidFill>
                  <a:srgbClr val="7030A0"/>
                </a:solidFill>
              </a:rPr>
              <a:t>Известный философ как-то сказал: «Секрет успеха заключается в постоянстве цели». Педагог всегда должен видеть перед собой свою главную цель и помнить: из счастливых детей вырастают успешные люди!   …»</a:t>
            </a:r>
          </a:p>
          <a:p>
            <a:pPr marL="0" indent="0" algn="r">
              <a:buNone/>
            </a:pPr>
            <a:r>
              <a:rPr lang="ru-RU" sz="4000" b="1" i="1" dirty="0" smtClean="0">
                <a:solidFill>
                  <a:srgbClr val="7030A0"/>
                </a:solidFill>
              </a:rPr>
              <a:t>   </a:t>
            </a:r>
            <a:r>
              <a:rPr lang="ru-RU" sz="2800" b="1" dirty="0" smtClean="0">
                <a:solidFill>
                  <a:srgbClr val="7030A0"/>
                </a:solidFill>
              </a:rPr>
              <a:t>Лариса Геннадьевна Уткина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463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606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 smtClean="0"/>
              <a:t>     </a:t>
            </a:r>
            <a:r>
              <a:rPr lang="ru-RU" sz="3600" b="1" i="1" dirty="0" smtClean="0">
                <a:solidFill>
                  <a:srgbClr val="7030A0"/>
                </a:solidFill>
              </a:rPr>
              <a:t>П</a:t>
            </a:r>
            <a:r>
              <a:rPr lang="ru-RU" b="1" i="1" dirty="0" smtClean="0">
                <a:solidFill>
                  <a:srgbClr val="7030A0"/>
                </a:solidFill>
              </a:rPr>
              <a:t>исьмо </a:t>
            </a:r>
            <a:r>
              <a:rPr lang="ru-RU" b="1" i="1" dirty="0">
                <a:solidFill>
                  <a:srgbClr val="7030A0"/>
                </a:solidFill>
              </a:rPr>
              <a:t>самой себе</a:t>
            </a:r>
            <a:r>
              <a:rPr lang="ru-RU" b="1" i="1" dirty="0" smtClean="0">
                <a:solidFill>
                  <a:srgbClr val="7030A0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«… </a:t>
            </a:r>
            <a:r>
              <a:rPr lang="ru-RU" b="1" i="1" dirty="0">
                <a:solidFill>
                  <a:srgbClr val="7030A0"/>
                </a:solidFill>
              </a:rPr>
              <a:t>У тебя впереди яркая, насыщенная жизнь, полная событиями. Поэтому очень прошу тебя, достойно пронеси через свою жизнь звание «Педагога», </a:t>
            </a:r>
            <a:r>
              <a:rPr lang="ru-RU" b="1" i="1" dirty="0" smtClean="0">
                <a:solidFill>
                  <a:srgbClr val="7030A0"/>
                </a:solidFill>
              </a:rPr>
              <a:t>понимание </a:t>
            </a:r>
            <a:r>
              <a:rPr lang="ru-RU" b="1" i="1" dirty="0">
                <a:solidFill>
                  <a:srgbClr val="7030A0"/>
                </a:solidFill>
              </a:rPr>
              <a:t>того, что </a:t>
            </a:r>
            <a:r>
              <a:rPr lang="ru-RU" b="1" i="1" dirty="0" smtClean="0">
                <a:solidFill>
                  <a:srgbClr val="7030A0"/>
                </a:solidFill>
              </a:rPr>
              <a:t>его миссия должна </a:t>
            </a:r>
            <a:r>
              <a:rPr lang="ru-RU" b="1" i="1" dirty="0">
                <a:solidFill>
                  <a:srgbClr val="7030A0"/>
                </a:solidFill>
              </a:rPr>
              <a:t>нести «разумное, доброе и вечное…»  детям и их родителям. Помни, Настя, что педагог – это не только особенная профессия, но и особенное состояние </a:t>
            </a:r>
            <a:r>
              <a:rPr lang="ru-RU" b="1" i="1" dirty="0" smtClean="0">
                <a:solidFill>
                  <a:srgbClr val="7030A0"/>
                </a:solidFill>
              </a:rPr>
              <a:t>души </a:t>
            </a:r>
            <a:r>
              <a:rPr lang="ru-RU" sz="3600" b="1" i="1" dirty="0" smtClean="0">
                <a:solidFill>
                  <a:srgbClr val="7030A0"/>
                </a:solidFill>
              </a:rPr>
              <a:t>…»</a:t>
            </a:r>
          </a:p>
          <a:p>
            <a:pPr marL="0" indent="0" algn="r">
              <a:buNone/>
            </a:pPr>
            <a:r>
              <a:rPr lang="ru-RU" sz="2800" b="1" smtClean="0">
                <a:solidFill>
                  <a:srgbClr val="7030A0"/>
                </a:solidFill>
              </a:rPr>
              <a:t>Аанастасия</a:t>
            </a:r>
            <a:r>
              <a:rPr lang="ru-RU" sz="2800" b="1" dirty="0" smtClean="0">
                <a:solidFill>
                  <a:srgbClr val="7030A0"/>
                </a:solidFill>
              </a:rPr>
              <a:t> Витальевна </a:t>
            </a:r>
            <a:r>
              <a:rPr lang="ru-RU" sz="2800" b="1" dirty="0" err="1" smtClean="0">
                <a:solidFill>
                  <a:srgbClr val="7030A0"/>
                </a:solidFill>
              </a:rPr>
              <a:t>Дигуева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0679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54868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 smtClean="0"/>
              <a:t>     </a:t>
            </a:r>
            <a:r>
              <a:rPr lang="ru-RU" sz="3600" b="1" i="1" dirty="0" smtClean="0">
                <a:solidFill>
                  <a:srgbClr val="7030A0"/>
                </a:solidFill>
              </a:rPr>
              <a:t>«…  </a:t>
            </a:r>
            <a:r>
              <a:rPr lang="ru-RU" b="1" i="1" dirty="0">
                <a:solidFill>
                  <a:srgbClr val="7030A0"/>
                </a:solidFill>
              </a:rPr>
              <a:t>Есть такая пора в жизни человека, из которой мы все сначала стремимся быстрее вырваться, а потом мечтаем туда вернуться. Это — беззаботное </a:t>
            </a:r>
            <a:r>
              <a:rPr lang="ru-RU" b="1" i="1" dirty="0" smtClean="0">
                <a:solidFill>
                  <a:srgbClr val="7030A0"/>
                </a:solidFill>
              </a:rPr>
              <a:t>детство… Я </a:t>
            </a:r>
            <a:r>
              <a:rPr lang="ru-RU" b="1" i="1" dirty="0">
                <a:solidFill>
                  <a:srgbClr val="7030A0"/>
                </a:solidFill>
              </a:rPr>
              <a:t>счастливый человек, который имеет возможность постоянно находиться в этой сказочной стране, смотреть в широко открытые глаза девочек и мальчиков и вместе с ними идти на встречу с чудом. </a:t>
            </a:r>
            <a:r>
              <a:rPr lang="ru-RU" sz="3600" b="1" i="1" dirty="0" smtClean="0">
                <a:solidFill>
                  <a:srgbClr val="7030A0"/>
                </a:solidFill>
              </a:rPr>
              <a:t>…»</a:t>
            </a:r>
          </a:p>
          <a:p>
            <a:pPr marL="0" indent="0" algn="r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Надежда Сергеевна   Арефьева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1027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54868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 smtClean="0"/>
              <a:t>     </a:t>
            </a:r>
            <a:r>
              <a:rPr lang="ru-RU" sz="3600" b="1" i="1" dirty="0" smtClean="0">
                <a:solidFill>
                  <a:srgbClr val="7030A0"/>
                </a:solidFill>
              </a:rPr>
              <a:t>«…  </a:t>
            </a:r>
            <a:r>
              <a:rPr lang="ru-RU" b="1" i="1" dirty="0" smtClean="0">
                <a:solidFill>
                  <a:srgbClr val="7030A0"/>
                </a:solidFill>
              </a:rPr>
              <a:t>А утром иду я все той же тропой,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Чтоб всех осчастливить своей добротой.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Да пусть не иссякнет кладезь идей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Бурлит мое творчество-все для детей!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Они - моя жизнь, позитив, вдохновенье,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В минуты печали от стресса спасенье.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Ну что, помечтала? Сбылось? Поздравляю!  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Не всем так везет, поверьте, я знаю!</a:t>
            </a:r>
            <a:r>
              <a:rPr lang="ru-RU" sz="3600" b="1" i="1" dirty="0" smtClean="0">
                <a:solidFill>
                  <a:srgbClr val="7030A0"/>
                </a:solidFill>
              </a:rPr>
              <a:t>…»</a:t>
            </a:r>
          </a:p>
          <a:p>
            <a:pPr marL="0" indent="0" algn="r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Марина </a:t>
            </a:r>
            <a:r>
              <a:rPr lang="ru-RU" sz="2800" b="1" smtClean="0">
                <a:solidFill>
                  <a:srgbClr val="7030A0"/>
                </a:solidFill>
              </a:rPr>
              <a:t>Викторовна Блинкова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927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54868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i="1" dirty="0" smtClean="0"/>
              <a:t>      </a:t>
            </a:r>
            <a:r>
              <a:rPr lang="ru-RU" sz="4000" b="1" i="1" dirty="0" smtClean="0">
                <a:solidFill>
                  <a:srgbClr val="7030A0"/>
                </a:solidFill>
              </a:rPr>
              <a:t>«… </a:t>
            </a:r>
            <a:r>
              <a:rPr lang="ru-RU" sz="4000" b="1" i="1" dirty="0">
                <a:solidFill>
                  <a:srgbClr val="7030A0"/>
                </a:solidFill>
              </a:rPr>
              <a:t> Каждый ребенок талантлив, представьте себе: каждый-каждый! Моя задача - разглядеть и направить, а результат не заставит себя долго </a:t>
            </a:r>
            <a:r>
              <a:rPr lang="ru-RU" sz="4000" b="1" i="1" dirty="0" smtClean="0">
                <a:solidFill>
                  <a:srgbClr val="7030A0"/>
                </a:solidFill>
              </a:rPr>
              <a:t>ждать…»</a:t>
            </a:r>
          </a:p>
          <a:p>
            <a:pPr marL="0" indent="0" algn="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Тамара Ивановна </a:t>
            </a:r>
            <a:r>
              <a:rPr lang="ru-RU" b="1" dirty="0" err="1" smtClean="0">
                <a:solidFill>
                  <a:srgbClr val="7030A0"/>
                </a:solidFill>
              </a:rPr>
              <a:t>Кекшоева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583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54868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i="1" dirty="0" smtClean="0"/>
              <a:t>      </a:t>
            </a:r>
            <a:r>
              <a:rPr lang="ru-RU" sz="3600" b="1" i="1" dirty="0" smtClean="0">
                <a:solidFill>
                  <a:srgbClr val="7030A0"/>
                </a:solidFill>
              </a:rPr>
              <a:t>«…  У меня есть задача – дарить детям свою любовь, воспитывать в них личность, научить жизненным понятиям. Я уверена, надо любить детей такими, какие они есть. Их надо хвалить, поощрять, одобрять, организовывать позитивную атмосферу вокруг ребенка…»</a:t>
            </a:r>
          </a:p>
          <a:p>
            <a:pPr marL="0" indent="0" algn="r">
              <a:buNone/>
            </a:pPr>
            <a:r>
              <a:rPr lang="ru-RU" sz="4000" b="1" i="1" dirty="0" smtClean="0">
                <a:solidFill>
                  <a:srgbClr val="7030A0"/>
                </a:solidFill>
              </a:rPr>
              <a:t>   </a:t>
            </a:r>
            <a:r>
              <a:rPr lang="ru-RU" b="1" dirty="0" smtClean="0">
                <a:solidFill>
                  <a:srgbClr val="7030A0"/>
                </a:solidFill>
              </a:rPr>
              <a:t>Лидия Павловна Гагарина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329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54868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i="1" dirty="0" smtClean="0"/>
              <a:t>      </a:t>
            </a:r>
            <a:r>
              <a:rPr lang="ru-RU" sz="4000" b="1" i="1" dirty="0" smtClean="0">
                <a:solidFill>
                  <a:srgbClr val="7030A0"/>
                </a:solidFill>
              </a:rPr>
              <a:t>«…  Я вижу улыбки детей и счастливые лица их родителей. И хочется верить, что, вкладывая частицу своей души и своего сердца в каждого ребёнка, делаю этот мир добрее и лучше…»</a:t>
            </a:r>
          </a:p>
          <a:p>
            <a:pPr marL="0" indent="0" algn="r">
              <a:buNone/>
            </a:pPr>
            <a:r>
              <a:rPr lang="ru-RU" sz="4000" b="1" i="1" dirty="0" smtClean="0">
                <a:solidFill>
                  <a:srgbClr val="7030A0"/>
                </a:solidFill>
              </a:rPr>
              <a:t>   </a:t>
            </a:r>
            <a:r>
              <a:rPr lang="ru-RU" b="1" dirty="0" smtClean="0">
                <a:solidFill>
                  <a:srgbClr val="7030A0"/>
                </a:solidFill>
              </a:rPr>
              <a:t>Екатерина Владимировна </a:t>
            </a:r>
            <a:r>
              <a:rPr lang="ru-RU" b="1" dirty="0" err="1" smtClean="0">
                <a:solidFill>
                  <a:srgbClr val="7030A0"/>
                </a:solidFill>
              </a:rPr>
              <a:t>Кормоева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344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54868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i="1" dirty="0" smtClean="0"/>
              <a:t>      </a:t>
            </a:r>
            <a:r>
              <a:rPr lang="ru-RU" sz="4000" b="1" i="1" dirty="0" smtClean="0">
                <a:solidFill>
                  <a:srgbClr val="7030A0"/>
                </a:solidFill>
              </a:rPr>
              <a:t>«…  Быть воспитателем, значит иметь терпение, сострадание, желание видеть детей, которые стали «своими детьми». Детский сад – это дом внимания, добра, света, где дети</a:t>
            </a:r>
          </a:p>
          <a:p>
            <a:pPr marL="0" indent="0" algn="ctr">
              <a:buNone/>
            </a:pPr>
            <a:r>
              <a:rPr lang="ru-RU" sz="4000" b="1" i="1" dirty="0" smtClean="0">
                <a:solidFill>
                  <a:srgbClr val="7030A0"/>
                </a:solidFill>
              </a:rPr>
              <a:t>учатся жить…»</a:t>
            </a:r>
          </a:p>
          <a:p>
            <a:pPr marL="0" indent="0" algn="r">
              <a:buNone/>
            </a:pPr>
            <a:r>
              <a:rPr lang="ru-RU" sz="4000" b="1" i="1" dirty="0" smtClean="0">
                <a:solidFill>
                  <a:srgbClr val="7030A0"/>
                </a:solidFill>
              </a:rPr>
              <a:t>   </a:t>
            </a:r>
            <a:r>
              <a:rPr lang="ru-RU" b="1" dirty="0" smtClean="0">
                <a:solidFill>
                  <a:srgbClr val="7030A0"/>
                </a:solidFill>
              </a:rPr>
              <a:t>Марина Васильевна </a:t>
            </a:r>
            <a:r>
              <a:rPr lang="ru-RU" b="1" dirty="0" err="1" smtClean="0">
                <a:solidFill>
                  <a:srgbClr val="7030A0"/>
                </a:solidFill>
              </a:rPr>
              <a:t>Шишкарева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833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54868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i="1" dirty="0" smtClean="0"/>
              <a:t>      </a:t>
            </a:r>
            <a:r>
              <a:rPr lang="ru-RU" sz="3600" b="1" i="1" dirty="0" smtClean="0">
                <a:solidFill>
                  <a:srgbClr val="7030A0"/>
                </a:solidFill>
              </a:rPr>
              <a:t>«…  Свою профессию я выбрала по велению сердца. Всё больше и больше убеждаюсь в правоте слов римского историка Саллюстия: «Каждый человек – творец своей судьбы». И я творю свою судьбу сама. Моим вторым домом стала планета под названием Детский сад…»</a:t>
            </a:r>
          </a:p>
          <a:p>
            <a:pPr marL="0" indent="0" algn="r">
              <a:buNone/>
            </a:pPr>
            <a:r>
              <a:rPr lang="ru-RU" sz="4000" b="1" i="1" dirty="0" smtClean="0">
                <a:solidFill>
                  <a:srgbClr val="7030A0"/>
                </a:solidFill>
              </a:rPr>
              <a:t>   </a:t>
            </a:r>
            <a:r>
              <a:rPr lang="ru-RU" b="1" dirty="0" smtClean="0">
                <a:solidFill>
                  <a:srgbClr val="7030A0"/>
                </a:solidFill>
              </a:rPr>
              <a:t>Ольга Анатольевна </a:t>
            </a:r>
            <a:r>
              <a:rPr lang="ru-RU" b="1" dirty="0" err="1" smtClean="0">
                <a:solidFill>
                  <a:srgbClr val="7030A0"/>
                </a:solidFill>
              </a:rPr>
              <a:t>Поташева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525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54868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i="1" dirty="0" smtClean="0"/>
              <a:t>      </a:t>
            </a:r>
            <a:r>
              <a:rPr lang="ru-RU" sz="3600" b="1" i="1" dirty="0" smtClean="0">
                <a:solidFill>
                  <a:srgbClr val="7030A0"/>
                </a:solidFill>
              </a:rPr>
              <a:t>«…  В каждом ребенке видела уникальную личность, стараясь дать возможность почувствовать уверенность в своих силах, в своих способностях, в умении добиться только хорошего результата, что становилось залогом успешности и самоутверждения…»</a:t>
            </a:r>
          </a:p>
          <a:p>
            <a:pPr marL="0" indent="0" algn="r">
              <a:buNone/>
            </a:pPr>
            <a:r>
              <a:rPr lang="ru-RU" sz="4000" b="1" i="1" dirty="0" smtClean="0">
                <a:solidFill>
                  <a:srgbClr val="7030A0"/>
                </a:solidFill>
              </a:rPr>
              <a:t>   </a:t>
            </a:r>
            <a:r>
              <a:rPr lang="ru-RU" b="1" dirty="0" smtClean="0">
                <a:solidFill>
                  <a:srgbClr val="7030A0"/>
                </a:solidFill>
              </a:rPr>
              <a:t>Людмила Михайловна Гаврилова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63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6632"/>
            <a:ext cx="8676456" cy="4958011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 smtClean="0"/>
              <a:t>      </a:t>
            </a:r>
            <a:r>
              <a:rPr lang="ru-RU" b="1" i="1" dirty="0" smtClean="0">
                <a:solidFill>
                  <a:srgbClr val="7030A0"/>
                </a:solidFill>
              </a:rPr>
              <a:t>«…   Талант воспитания дается не каждому. Важно знать, что это процесс трудный, системный и многогранный, доступный для человека  тонко чувствующего, чуткого, внимательного … Я </a:t>
            </a:r>
            <a:r>
              <a:rPr lang="ru-RU" b="1" i="1" dirty="0">
                <a:solidFill>
                  <a:srgbClr val="7030A0"/>
                </a:solidFill>
              </a:rPr>
              <a:t>думаю, наша профессия настолько «живая», что это не позволяет нам стоять на месте, а требует постоянно быть в курсе всех событий, начиная от глобальных мировых и заканчивая изменениями в </a:t>
            </a:r>
            <a:r>
              <a:rPr lang="ru-RU" b="1" i="1" dirty="0" err="1" smtClean="0">
                <a:solidFill>
                  <a:srgbClr val="7030A0"/>
                </a:solidFill>
              </a:rPr>
              <a:t>олодёжном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>
                <a:solidFill>
                  <a:srgbClr val="7030A0"/>
                </a:solidFill>
              </a:rPr>
              <a:t>сленге, моде, </a:t>
            </a:r>
            <a:r>
              <a:rPr lang="ru-RU" b="1" i="1" dirty="0" smtClean="0">
                <a:solidFill>
                  <a:srgbClr val="7030A0"/>
                </a:solidFill>
              </a:rPr>
              <a:t>музыке…»</a:t>
            </a:r>
            <a:r>
              <a:rPr lang="ru-RU" sz="4000" b="1" i="1" dirty="0" smtClean="0">
                <a:solidFill>
                  <a:srgbClr val="7030A0"/>
                </a:solidFill>
              </a:rPr>
              <a:t>   </a:t>
            </a:r>
          </a:p>
          <a:p>
            <a:pPr marL="0" indent="0" algn="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Людмила </a:t>
            </a:r>
            <a:r>
              <a:rPr lang="ru-RU" b="1" dirty="0">
                <a:solidFill>
                  <a:srgbClr val="7030A0"/>
                </a:solidFill>
              </a:rPr>
              <a:t>А</a:t>
            </a:r>
            <a:r>
              <a:rPr lang="ru-RU" b="1" dirty="0" smtClean="0">
                <a:solidFill>
                  <a:srgbClr val="7030A0"/>
                </a:solidFill>
              </a:rPr>
              <a:t>лександровна Петрова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501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54868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i="1" dirty="0" smtClean="0"/>
              <a:t>      </a:t>
            </a:r>
            <a:r>
              <a:rPr lang="ru-RU" sz="3600" b="1" i="1" dirty="0" smtClean="0">
                <a:solidFill>
                  <a:srgbClr val="7030A0"/>
                </a:solidFill>
              </a:rPr>
              <a:t>«…  Детский сад – это  удивительная, сказочная, беззаботная   страна почемучек,  шалунишек и фантазеров.   Скучно нам никогда не бывает. У нас что ни день, то новость, что ни шаг, то новое интересное открытие…»</a:t>
            </a:r>
          </a:p>
          <a:p>
            <a:pPr marL="0" indent="0" algn="r">
              <a:buNone/>
            </a:pPr>
            <a:r>
              <a:rPr lang="ru-RU" sz="4000" b="1" i="1" dirty="0" smtClean="0">
                <a:solidFill>
                  <a:srgbClr val="7030A0"/>
                </a:solidFill>
              </a:rPr>
              <a:t>   </a:t>
            </a:r>
            <a:r>
              <a:rPr lang="ru-RU" b="1" dirty="0" smtClean="0">
                <a:solidFill>
                  <a:srgbClr val="7030A0"/>
                </a:solidFill>
              </a:rPr>
              <a:t>Ольга Игоревна </a:t>
            </a:r>
            <a:r>
              <a:rPr lang="ru-RU" b="1" dirty="0" err="1" smtClean="0">
                <a:solidFill>
                  <a:srgbClr val="7030A0"/>
                </a:solidFill>
              </a:rPr>
              <a:t>Шкалоберда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404637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1019</Words>
  <Application>Microsoft Office PowerPoint</Application>
  <PresentationFormat>Экран (4:3)</PresentationFormat>
  <Paragraphs>48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1_Тема Office</vt:lpstr>
      <vt:lpstr>«Профессии прекрасней нет на свете»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«Профессии прекрасней нет на свете»</dc:title>
  <dc:creator>Лариса Уткина</dc:creator>
  <cp:lastModifiedBy>методист</cp:lastModifiedBy>
  <cp:revision>7</cp:revision>
  <dcterms:created xsi:type="dcterms:W3CDTF">2023-02-21T10:43:24Z</dcterms:created>
  <dcterms:modified xsi:type="dcterms:W3CDTF">2023-02-21T12:07:12Z</dcterms:modified>
</cp:coreProperties>
</file>