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63" r:id="rId5"/>
    <p:sldId id="274" r:id="rId6"/>
    <p:sldId id="258" r:id="rId7"/>
    <p:sldId id="259" r:id="rId8"/>
    <p:sldId id="260" r:id="rId9"/>
    <p:sldId id="262" r:id="rId10"/>
    <p:sldId id="264" r:id="rId11"/>
    <p:sldId id="268" r:id="rId12"/>
    <p:sldId id="269" r:id="rId13"/>
    <p:sldId id="270" r:id="rId14"/>
    <p:sldId id="271" r:id="rId15"/>
    <p:sldId id="272" r:id="rId16"/>
    <p:sldId id="273" r:id="rId17"/>
    <p:sldId id="275" r:id="rId18"/>
    <p:sldId id="276" r:id="rId19"/>
    <p:sldId id="266" r:id="rId20"/>
    <p:sldId id="26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66FF"/>
    <a:srgbClr val="9933FF"/>
    <a:srgbClr val="00CC00"/>
    <a:srgbClr val="CC3300"/>
    <a:srgbClr val="336600"/>
    <a:srgbClr val="006666"/>
    <a:srgbClr val="4C8E3C"/>
    <a:srgbClr val="FF0000"/>
    <a:srgbClr val="D61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174486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295378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141306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3384453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1146977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7FF6D7-3FEB-4B4B-A96D-FB91902F0404}" type="datetimeFigureOut">
              <a:rPr lang="ru-RU" smtClean="0"/>
              <a:t>09.03.2017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163790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7FF6D7-3FEB-4B4B-A96D-FB91902F0404}" type="datetimeFigureOut">
              <a:rPr lang="ru-RU" smtClean="0"/>
              <a:t>09.03.2017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3746540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7FF6D7-3FEB-4B4B-A96D-FB91902F0404}" type="datetimeFigureOut">
              <a:rPr lang="ru-RU" smtClean="0"/>
              <a:t>09.03.2017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268445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7FF6D7-3FEB-4B4B-A96D-FB91902F0404}" type="datetimeFigureOut">
              <a:rPr lang="ru-RU" smtClean="0"/>
              <a:t>09.03.2017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228023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7FF6D7-3FEB-4B4B-A96D-FB91902F0404}" type="datetimeFigureOut">
              <a:rPr lang="ru-RU" smtClean="0"/>
              <a:t>09.03.2017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57134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7FF6D7-3FEB-4B4B-A96D-FB91902F0404}" type="datetimeFigureOut">
              <a:rPr lang="ru-RU" smtClean="0"/>
              <a:t>09.03.2017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8EFA1A-AE99-4104-92B5-5F9568CC7921}" type="slidenum">
              <a:rPr lang="ru-RU" smtClean="0"/>
              <a:t>‹#›</a:t>
            </a:fld>
            <a:endParaRPr lang="ru-RU"/>
          </a:p>
        </p:txBody>
      </p:sp>
    </p:spTree>
    <p:extLst>
      <p:ext uri="{BB962C8B-B14F-4D97-AF65-F5344CB8AC3E}">
        <p14:creationId xmlns:p14="http://schemas.microsoft.com/office/powerpoint/2010/main" val="280269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FF6D7-3FEB-4B4B-A96D-FB91902F0404}" type="datetimeFigureOut">
              <a:rPr lang="ru-RU" smtClean="0"/>
              <a:t>09.03.2017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EFA1A-AE99-4104-92B5-5F9568CC7921}" type="slidenum">
              <a:rPr lang="ru-RU" smtClean="0"/>
              <a:t>‹#›</a:t>
            </a:fld>
            <a:endParaRPr lang="ru-RU"/>
          </a:p>
        </p:txBody>
      </p:sp>
    </p:spTree>
    <p:extLst>
      <p:ext uri="{BB962C8B-B14F-4D97-AF65-F5344CB8AC3E}">
        <p14:creationId xmlns:p14="http://schemas.microsoft.com/office/powerpoint/2010/main" val="2316821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7803"/>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2123729" y="1435749"/>
            <a:ext cx="5461308" cy="1345179"/>
          </a:xfrm>
          <a:prstGeom prst="rect">
            <a:avLst/>
          </a:prstGeom>
        </p:spPr>
        <p:txBody>
          <a:bodyPr>
            <a:prstTxWarp prst="textPlain">
              <a:avLst>
                <a:gd name="adj" fmla="val 49443"/>
              </a:avLst>
            </a:prstTxWarp>
            <a:spAutoFit/>
          </a:bodyPr>
          <a:lstStyle/>
          <a:p>
            <a:pPr algn="ctr"/>
            <a:r>
              <a:rPr lang="ru-RU" b="1" cap="none" spc="0" dirty="0" smtClean="0">
                <a:ln w="1905"/>
                <a:solidFill>
                  <a:srgbClr val="FF0000"/>
                </a:solidFill>
                <a:effectLst>
                  <a:innerShdw blurRad="69850" dist="43180" dir="5400000">
                    <a:srgbClr val="000000">
                      <a:alpha val="65000"/>
                    </a:srgbClr>
                  </a:innerShdw>
                </a:effectLst>
              </a:rPr>
              <a:t> Будь внимателен! </a:t>
            </a:r>
          </a:p>
          <a:p>
            <a:pPr algn="ctr"/>
            <a:r>
              <a:rPr lang="ru-RU" b="1" cap="none" spc="0" dirty="0" smtClean="0">
                <a:ln w="1905"/>
                <a:solidFill>
                  <a:srgbClr val="FF0000"/>
                </a:solidFill>
                <a:effectLst>
                  <a:innerShdw blurRad="69850" dist="43180" dir="5400000">
                    <a:srgbClr val="000000">
                      <a:alpha val="65000"/>
                    </a:srgbClr>
                  </a:innerShdw>
                </a:effectLst>
              </a:rPr>
              <a:t>(для детей 4-5 лет)</a:t>
            </a:r>
            <a:endParaRPr lang="ru-RU" b="1" cap="none" spc="0" dirty="0">
              <a:ln w="1905"/>
              <a:solidFill>
                <a:srgbClr val="FF0000"/>
              </a:solidFill>
              <a:effectLst>
                <a:innerShdw blurRad="69850" dist="43180" dir="5400000">
                  <a:srgbClr val="000000">
                    <a:alpha val="65000"/>
                  </a:srgbClr>
                </a:innerShdw>
              </a:effectLst>
            </a:endParaRPr>
          </a:p>
        </p:txBody>
      </p:sp>
      <p:sp>
        <p:nvSpPr>
          <p:cNvPr id="5" name="Прямоугольник 4"/>
          <p:cNvSpPr/>
          <p:nvPr/>
        </p:nvSpPr>
        <p:spPr>
          <a:xfrm>
            <a:off x="2123729" y="3140968"/>
            <a:ext cx="5676435" cy="2554545"/>
          </a:xfrm>
          <a:prstGeom prst="rect">
            <a:avLst/>
          </a:prstGeom>
        </p:spPr>
        <p:txBody>
          <a:bodyPr wrap="square">
            <a:spAutoFit/>
          </a:bodyPr>
          <a:lstStyle/>
          <a:p>
            <a:pPr algn="ctr"/>
            <a:r>
              <a:rPr lang="ru-RU" sz="2000" b="0" cap="none" spc="0" dirty="0" smtClean="0">
                <a:ln w="10160">
                  <a:solidFill>
                    <a:srgbClr val="0070C0"/>
                  </a:solidFill>
                  <a:prstDash val="solid"/>
                </a:ln>
                <a:solidFill>
                  <a:srgbClr val="002060"/>
                </a:solidFill>
                <a:effectLst>
                  <a:outerShdw blurRad="38100" dist="32000" dir="5400000" algn="tl">
                    <a:srgbClr val="000000">
                      <a:alpha val="30000"/>
                    </a:srgbClr>
                  </a:outerShdw>
                </a:effectLst>
              </a:rPr>
              <a:t>Цель игры. Стимулировать внимание, учить быстро и точно реагировать на звуковые сигналы.</a:t>
            </a:r>
          </a:p>
          <a:p>
            <a:pPr algn="ctr"/>
            <a:r>
              <a:rPr lang="ru-RU" sz="2000" b="0" cap="none" spc="0" dirty="0" smtClean="0">
                <a:ln w="10160">
                  <a:solidFill>
                    <a:schemeClr val="accent2">
                      <a:lumMod val="75000"/>
                    </a:schemeClr>
                  </a:solidFill>
                  <a:prstDash val="solid"/>
                </a:ln>
                <a:solidFill>
                  <a:schemeClr val="accent6">
                    <a:lumMod val="75000"/>
                  </a:schemeClr>
                </a:solidFill>
                <a:effectLst>
                  <a:outerShdw blurRad="38100" dist="32000" dir="5400000" algn="tl">
                    <a:srgbClr val="000000">
                      <a:alpha val="30000"/>
                    </a:srgbClr>
                  </a:outerShdw>
                </a:effectLst>
              </a:rPr>
              <a:t>Дети шагают под «Марш» </a:t>
            </a:r>
            <a:r>
              <a:rPr lang="ru-RU" sz="2000" b="0" cap="none" spc="0" dirty="0" err="1" smtClean="0">
                <a:ln w="10160">
                  <a:solidFill>
                    <a:schemeClr val="accent2">
                      <a:lumMod val="75000"/>
                    </a:schemeClr>
                  </a:solidFill>
                  <a:prstDash val="solid"/>
                </a:ln>
                <a:solidFill>
                  <a:schemeClr val="accent6">
                    <a:lumMod val="75000"/>
                  </a:schemeClr>
                </a:solidFill>
                <a:effectLst>
                  <a:outerShdw blurRad="38100" dist="32000" dir="5400000" algn="tl">
                    <a:srgbClr val="000000">
                      <a:alpha val="30000"/>
                    </a:srgbClr>
                  </a:outerShdw>
                </a:effectLst>
              </a:rPr>
              <a:t>С.Прокофьева</a:t>
            </a:r>
            <a:r>
              <a:rPr lang="ru-RU" sz="2000" b="0" cap="none" spc="0" dirty="0" smtClean="0">
                <a:ln w="10160">
                  <a:solidFill>
                    <a:schemeClr val="accent2">
                      <a:lumMod val="75000"/>
                    </a:schemeClr>
                  </a:solidFill>
                  <a:prstDash val="solid"/>
                </a:ln>
                <a:solidFill>
                  <a:schemeClr val="accent6">
                    <a:lumMod val="75000"/>
                  </a:schemeClr>
                </a:solidFill>
                <a:effectLst>
                  <a:outerShdw blurRad="38100" dist="32000" dir="5400000" algn="tl">
                    <a:srgbClr val="000000">
                      <a:alpha val="30000"/>
                    </a:srgbClr>
                  </a:outerShdw>
                </a:effectLst>
              </a:rPr>
              <a:t>.</a:t>
            </a:r>
          </a:p>
          <a:p>
            <a:pPr algn="ctr"/>
            <a:r>
              <a:rPr lang="ru-RU" sz="2000" b="0" cap="none" spc="0" dirty="0" smtClean="0">
                <a:ln w="10160">
                  <a:solidFill>
                    <a:srgbClr val="0070C0"/>
                  </a:solidFill>
                  <a:prstDash val="solid"/>
                </a:ln>
                <a:solidFill>
                  <a:srgbClr val="002060"/>
                </a:solidFill>
                <a:effectLst>
                  <a:outerShdw blurRad="38100" dist="32000" dir="5400000" algn="tl">
                    <a:srgbClr val="000000">
                      <a:alpha val="30000"/>
                    </a:srgbClr>
                  </a:outerShdw>
                </a:effectLst>
              </a:rPr>
              <a:t> Затем на слово «Зайчики», произнесенное ведущим, дети должны начать прыгать, на слово «лошадки» — как бы ударять «копытом» об пол, «раки» — пятиться, «птицы» - бегать, раскинув руки в стороны, «аист» — стоять на одной ноге.</a:t>
            </a:r>
            <a:endParaRPr lang="ru-RU" sz="2000" b="0" cap="none" spc="0" dirty="0">
              <a:ln w="10160">
                <a:solidFill>
                  <a:srgbClr val="0070C0"/>
                </a:solidFill>
                <a:prstDash val="solid"/>
              </a:ln>
              <a:solidFill>
                <a:srgbClr val="002060"/>
              </a:solidFill>
              <a:effectLst>
                <a:outerShdw blurRad="38100" dist="32000" dir="5400000" algn="tl">
                  <a:srgbClr val="000000">
                    <a:alpha val="30000"/>
                  </a:srgbClr>
                </a:outerShdw>
              </a:effectLst>
            </a:endParaRPr>
          </a:p>
        </p:txBody>
      </p:sp>
    </p:spTree>
    <p:extLst>
      <p:ext uri="{BB962C8B-B14F-4D97-AF65-F5344CB8AC3E}">
        <p14:creationId xmlns:p14="http://schemas.microsoft.com/office/powerpoint/2010/main" val="405959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907704" y="3284984"/>
            <a:ext cx="5436096" cy="2308324"/>
          </a:xfrm>
          <a:prstGeom prst="rect">
            <a:avLst/>
          </a:prstGeom>
        </p:spPr>
        <p:txBody>
          <a:bodyPr wrap="square">
            <a:spAutoFit/>
          </a:bodyPr>
          <a:lstStyle/>
          <a:p>
            <a:pPr algn="ctr"/>
            <a:r>
              <a:rPr lang="ru-RU" sz="2400" b="1" dirty="0" smtClean="0">
                <a:ln w="12700">
                  <a:solidFill>
                    <a:srgbClr val="D618B2"/>
                  </a:solidFill>
                  <a:prstDash val="solid"/>
                </a:ln>
                <a:solidFill>
                  <a:srgbClr val="D618B2"/>
                </a:solidFill>
                <a:effectLst>
                  <a:outerShdw blurRad="41275" dist="20320" dir="1800000" algn="tl" rotWithShape="0">
                    <a:srgbClr val="000000">
                      <a:alpha val="40000"/>
                    </a:srgbClr>
                  </a:outerShdw>
                </a:effectLst>
              </a:rPr>
              <a:t>Играющие </a:t>
            </a:r>
            <a:r>
              <a:rPr lang="ru-RU" sz="2400" b="1" dirty="0">
                <a:ln w="12700">
                  <a:solidFill>
                    <a:srgbClr val="D618B2"/>
                  </a:solidFill>
                  <a:prstDash val="solid"/>
                </a:ln>
                <a:solidFill>
                  <a:srgbClr val="D618B2"/>
                </a:solidFill>
                <a:effectLst>
                  <a:outerShdw blurRad="41275" dist="20320" dir="1800000" algn="tl" rotWithShape="0">
                    <a:srgbClr val="000000">
                      <a:alpha val="40000"/>
                    </a:srgbClr>
                  </a:outerShdw>
                </a:effectLst>
              </a:rPr>
              <a:t>ходят по залу под </a:t>
            </a:r>
            <a:r>
              <a:rPr lang="ru-RU" sz="2400" b="1" dirty="0">
                <a:ln w="12700">
                  <a:solidFill>
                    <a:srgbClr val="D618B2"/>
                  </a:solidFill>
                  <a:prstDash val="solid"/>
                </a:ln>
                <a:solidFill>
                  <a:srgbClr val="FF0000"/>
                </a:solidFill>
                <a:effectLst>
                  <a:outerShdw blurRad="41275" dist="20320" dir="1800000" algn="tl" rotWithShape="0">
                    <a:srgbClr val="000000">
                      <a:alpha val="40000"/>
                    </a:srgbClr>
                  </a:outerShdw>
                </a:effectLst>
              </a:rPr>
              <a:t>«Болгарскую песню» (обработка Т. Ломовой</a:t>
            </a:r>
            <a:r>
              <a:rPr lang="ru-RU" sz="2400" b="1" dirty="0" smtClean="0">
                <a:ln w="12700">
                  <a:solidFill>
                    <a:srgbClr val="D618B2"/>
                  </a:solidFill>
                  <a:prstDash val="solid"/>
                </a:ln>
                <a:solidFill>
                  <a:srgbClr val="FF0000"/>
                </a:solidFill>
                <a:effectLst>
                  <a:outerShdw blurRad="41275" dist="20320" dir="1800000" algn="tl" rotWithShape="0">
                    <a:srgbClr val="000000">
                      <a:alpha val="40000"/>
                    </a:srgbClr>
                  </a:outerShdw>
                </a:effectLst>
              </a:rPr>
              <a:t>).</a:t>
            </a:r>
          </a:p>
          <a:p>
            <a:pPr algn="ctr"/>
            <a:r>
              <a:rPr lang="ru-RU" sz="2400" b="1" dirty="0" smtClean="0">
                <a:ln w="12700">
                  <a:solidFill>
                    <a:srgbClr val="D618B2"/>
                  </a:solidFill>
                  <a:prstDash val="solid"/>
                </a:ln>
                <a:solidFill>
                  <a:srgbClr val="D618B2"/>
                </a:solidFill>
                <a:effectLst>
                  <a:outerShdw blurRad="41275" dist="20320" dir="1800000" algn="tl" rotWithShape="0">
                    <a:srgbClr val="000000">
                      <a:alpha val="40000"/>
                    </a:srgbClr>
                  </a:outerShdw>
                </a:effectLst>
              </a:rPr>
              <a:t> </a:t>
            </a:r>
            <a:r>
              <a:rPr lang="ru-RU" sz="2400" b="1" dirty="0">
                <a:ln w="12700">
                  <a:solidFill>
                    <a:srgbClr val="D618B2"/>
                  </a:solidFill>
                  <a:prstDash val="solid"/>
                </a:ln>
                <a:solidFill>
                  <a:srgbClr val="D618B2"/>
                </a:solidFill>
                <a:effectLst>
                  <a:outerShdw blurRad="41275" dist="20320" dir="1800000" algn="tl" rotWithShape="0">
                    <a:srgbClr val="000000">
                      <a:alpha val="40000"/>
                    </a:srgbClr>
                  </a:outerShdw>
                </a:effectLst>
              </a:rPr>
              <a:t>Когда ведущий поднимет флажок вверх, все дети должны остановиться, хотя музыка продолжает звучать.                                                                                   </a:t>
            </a:r>
          </a:p>
        </p:txBody>
      </p:sp>
      <p:sp>
        <p:nvSpPr>
          <p:cNvPr id="3" name="Прямоугольник 2"/>
          <p:cNvSpPr/>
          <p:nvPr/>
        </p:nvSpPr>
        <p:spPr>
          <a:xfrm>
            <a:off x="2051720" y="1844824"/>
            <a:ext cx="5537184" cy="1096963"/>
          </a:xfrm>
          <a:prstGeom prst="rect">
            <a:avLst/>
          </a:prstGeom>
          <a:noFill/>
        </p:spPr>
        <p:txBody>
          <a:bodyPr wrap="none" lIns="91440" tIns="45720" rIns="91440" bIns="45720">
            <a:prstTxWarp prst="textPlain">
              <a:avLst/>
            </a:prstTxWarp>
            <a:spAutoFit/>
          </a:bodyPr>
          <a:lstStyle/>
          <a:p>
            <a:pPr algn="ct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60000"/>
                    <a:lumOff val="40000"/>
                  </a:schemeClr>
                </a:solidFill>
                <a:effectLst>
                  <a:outerShdw blurRad="50800" dist="40000" dir="5400000" algn="tl" rotWithShape="0">
                    <a:srgbClr val="000000">
                      <a:shade val="5000"/>
                      <a:satMod val="120000"/>
                      <a:alpha val="33000"/>
                    </a:srgbClr>
                  </a:outerShdw>
                </a:effectLst>
              </a:rPr>
              <a:t>Флажок</a:t>
            </a:r>
          </a:p>
          <a:p>
            <a:pPr algn="ct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60000"/>
                    <a:lumOff val="40000"/>
                  </a:schemeClr>
                </a:solidFill>
                <a:effectLst>
                  <a:outerShdw blurRad="50800" dist="40000" dir="5400000" algn="tl" rotWithShape="0">
                    <a:srgbClr val="000000">
                      <a:shade val="5000"/>
                      <a:satMod val="120000"/>
                      <a:alpha val="33000"/>
                    </a:srgbClr>
                  </a:outerShdw>
                </a:effectLst>
              </a:rPr>
              <a:t> </a:t>
            </a:r>
            <a:r>
              <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lumMod val="60000"/>
                    <a:lumOff val="40000"/>
                  </a:schemeClr>
                </a:solidFill>
                <a:effectLst>
                  <a:outerShdw blurRad="50800" dist="40000" dir="5400000" algn="tl" rotWithShape="0">
                    <a:srgbClr val="000000">
                      <a:shade val="5000"/>
                      <a:satMod val="120000"/>
                      <a:alpha val="33000"/>
                    </a:srgbClr>
                  </a:outerShdw>
                </a:effectLst>
              </a:rPr>
              <a:t>(для детей 4 — 5 лет)</a:t>
            </a:r>
          </a:p>
        </p:txBody>
      </p:sp>
    </p:spTree>
    <p:extLst>
      <p:ext uri="{BB962C8B-B14F-4D97-AF65-F5344CB8AC3E}">
        <p14:creationId xmlns:p14="http://schemas.microsoft.com/office/powerpoint/2010/main" val="265026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28" y="-21268"/>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051720" y="1916832"/>
            <a:ext cx="5040559" cy="936104"/>
          </a:xfrm>
          <a:prstGeom prst="rect">
            <a:avLst/>
          </a:prstGeom>
        </p:spPr>
        <p:txBody>
          <a:bodyPr wrap="none">
            <a:prstTxWarp prst="textPlain">
              <a:avLst/>
            </a:prstTxWarp>
            <a:spAutoFit/>
          </a:bodyPr>
          <a:lstStyle/>
          <a:p>
            <a:pPr algn="ctr"/>
            <a:r>
              <a:rPr lang="ru-RU" b="1" dirty="0">
                <a:ln w="1905"/>
                <a:solidFill>
                  <a:srgbClr val="9933FF"/>
                </a:solidFill>
                <a:effectLst>
                  <a:innerShdw blurRad="69850" dist="43180" dir="5400000">
                    <a:srgbClr val="000000">
                      <a:alpha val="65000"/>
                    </a:srgbClr>
                  </a:innerShdw>
                </a:effectLst>
              </a:rPr>
              <a:t>Иголка и нитка </a:t>
            </a:r>
            <a:endParaRPr lang="ru-RU" b="1" dirty="0" smtClean="0">
              <a:ln w="1905"/>
              <a:solidFill>
                <a:srgbClr val="9933FF"/>
              </a:solidFill>
              <a:effectLst>
                <a:innerShdw blurRad="69850" dist="43180" dir="5400000">
                  <a:srgbClr val="000000">
                    <a:alpha val="65000"/>
                  </a:srgbClr>
                </a:innerShdw>
              </a:effectLst>
            </a:endParaRPr>
          </a:p>
          <a:p>
            <a:pPr algn="ctr"/>
            <a:r>
              <a:rPr lang="ru-RU" b="1" dirty="0" smtClean="0">
                <a:ln w="1905"/>
                <a:solidFill>
                  <a:srgbClr val="9933FF"/>
                </a:solidFill>
                <a:effectLst>
                  <a:innerShdw blurRad="69850" dist="43180" dir="5400000">
                    <a:srgbClr val="000000">
                      <a:alpha val="65000"/>
                    </a:srgbClr>
                  </a:innerShdw>
                </a:effectLst>
              </a:rPr>
              <a:t>(</a:t>
            </a:r>
            <a:r>
              <a:rPr lang="ru-RU" b="1" dirty="0">
                <a:ln w="1905"/>
                <a:solidFill>
                  <a:srgbClr val="9933FF"/>
                </a:solidFill>
                <a:effectLst>
                  <a:innerShdw blurRad="69850" dist="43180" dir="5400000">
                    <a:srgbClr val="000000">
                      <a:alpha val="65000"/>
                    </a:srgbClr>
                  </a:innerShdw>
                </a:effectLst>
              </a:rPr>
              <a:t>для детей 4 — 5 лет)</a:t>
            </a:r>
          </a:p>
        </p:txBody>
      </p:sp>
      <p:sp>
        <p:nvSpPr>
          <p:cNvPr id="4" name="Прямоугольник 3"/>
          <p:cNvSpPr/>
          <p:nvPr/>
        </p:nvSpPr>
        <p:spPr>
          <a:xfrm>
            <a:off x="1763688" y="3068960"/>
            <a:ext cx="5814392" cy="2677656"/>
          </a:xfrm>
          <a:prstGeom prst="rect">
            <a:avLst/>
          </a:prstGeom>
        </p:spPr>
        <p:txBody>
          <a:bodyPr wrap="square">
            <a:spAutoFit/>
          </a:bodyPr>
          <a:lstStyle/>
          <a:p>
            <a:pPr algn="ctr"/>
            <a:r>
              <a:rPr lang="ru-RU" sz="2400" b="1" dirty="0">
                <a:ln w="12700">
                  <a:solidFill>
                    <a:srgbClr val="92D050"/>
                  </a:solidFill>
                  <a:prstDash val="solid"/>
                </a:ln>
                <a:solidFill>
                  <a:schemeClr val="accent3">
                    <a:lumMod val="75000"/>
                  </a:schemeClr>
                </a:solidFill>
                <a:effectLst>
                  <a:outerShdw blurRad="41275" dist="20320" dir="1800000" algn="tl" rotWithShape="0">
                    <a:srgbClr val="000000">
                      <a:alpha val="40000"/>
                    </a:srgbClr>
                  </a:outerShdw>
                </a:effectLst>
              </a:rPr>
              <a:t>Дети становятся друг за другом. Первый ребенок—иголка. Он бегает, меняя направление. Остальные бегут за ним, стараясь не отставать. </a:t>
            </a:r>
            <a:endParaRPr lang="ru-RU" sz="2400" b="1" dirty="0" smtClean="0">
              <a:ln w="12700">
                <a:solidFill>
                  <a:srgbClr val="92D050"/>
                </a:solidFill>
                <a:prstDash val="solid"/>
              </a:ln>
              <a:solidFill>
                <a:schemeClr val="accent3">
                  <a:lumMod val="75000"/>
                </a:schemeClr>
              </a:solidFill>
              <a:effectLst>
                <a:outerShdw blurRad="41275" dist="20320" dir="1800000" algn="tl" rotWithShape="0">
                  <a:srgbClr val="000000">
                    <a:alpha val="40000"/>
                  </a:srgbClr>
                </a:outerShdw>
              </a:effectLst>
            </a:endParaRPr>
          </a:p>
          <a:p>
            <a:pPr algn="ctr"/>
            <a:r>
              <a:rPr lang="ru-RU" sz="2400" b="1" dirty="0" smtClean="0">
                <a:ln w="12700">
                  <a:solidFill>
                    <a:schemeClr val="accent2">
                      <a:lumMod val="75000"/>
                    </a:schemeClr>
                  </a:solidFill>
                  <a:prstDash val="solid"/>
                </a:ln>
                <a:solidFill>
                  <a:schemeClr val="accent3">
                    <a:lumMod val="75000"/>
                  </a:schemeClr>
                </a:solidFill>
                <a:effectLst>
                  <a:outerShdw blurRad="41275" dist="20320" dir="1800000" algn="tl" rotWithShape="0">
                    <a:srgbClr val="000000">
                      <a:alpha val="40000"/>
                    </a:srgbClr>
                  </a:outerShdw>
                </a:effectLst>
              </a:rPr>
              <a:t>Игру </a:t>
            </a:r>
            <a:r>
              <a:rPr lang="ru-RU" sz="2400" b="1" dirty="0">
                <a:ln w="12700">
                  <a:solidFill>
                    <a:schemeClr val="accent2">
                      <a:lumMod val="75000"/>
                    </a:schemeClr>
                  </a:solidFill>
                  <a:prstDash val="solid"/>
                </a:ln>
                <a:solidFill>
                  <a:schemeClr val="accent3">
                    <a:lumMod val="75000"/>
                  </a:schemeClr>
                </a:solidFill>
                <a:effectLst>
                  <a:outerShdw blurRad="41275" dist="20320" dir="1800000" algn="tl" rotWithShape="0">
                    <a:srgbClr val="000000">
                      <a:alpha val="40000"/>
                    </a:srgbClr>
                  </a:outerShdw>
                </a:effectLst>
              </a:rPr>
              <a:t>сопровождает французская народная песня «Горбуны» 3 – х дольный размер.</a:t>
            </a:r>
          </a:p>
        </p:txBody>
      </p:sp>
    </p:spTree>
    <p:extLst>
      <p:ext uri="{BB962C8B-B14F-4D97-AF65-F5344CB8AC3E}">
        <p14:creationId xmlns:p14="http://schemas.microsoft.com/office/powerpoint/2010/main" val="3011721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555776" y="1556792"/>
            <a:ext cx="4464496" cy="1080120"/>
          </a:xfrm>
          <a:prstGeom prst="rect">
            <a:avLst/>
          </a:prstGeom>
        </p:spPr>
        <p:txBody>
          <a:bodyPr wrap="none">
            <a:prstTxWarp prst="textPlain">
              <a:avLst>
                <a:gd name="adj" fmla="val 47357"/>
              </a:avLst>
            </a:prstTxWarp>
            <a:spAutoFit/>
          </a:bodyPr>
          <a:lstStyle/>
          <a:p>
            <a:pPr algn="ctr"/>
            <a:r>
              <a:rPr lang="ru-RU" b="1" dirty="0">
                <a:ln w="1905"/>
                <a:solidFill>
                  <a:srgbClr val="FF0066"/>
                </a:solidFill>
                <a:effectLst>
                  <a:innerShdw blurRad="69850" dist="43180" dir="5400000">
                    <a:srgbClr val="000000">
                      <a:alpha val="65000"/>
                    </a:srgbClr>
                  </a:innerShdw>
                </a:effectLst>
              </a:rPr>
              <a:t>Сосулька </a:t>
            </a:r>
            <a:endParaRPr lang="ru-RU" b="1" dirty="0" smtClean="0">
              <a:ln w="1905"/>
              <a:solidFill>
                <a:srgbClr val="FF0066"/>
              </a:solidFill>
              <a:effectLst>
                <a:innerShdw blurRad="69850" dist="43180" dir="5400000">
                  <a:srgbClr val="000000">
                    <a:alpha val="65000"/>
                  </a:srgbClr>
                </a:innerShdw>
              </a:effectLst>
            </a:endParaRPr>
          </a:p>
          <a:p>
            <a:pPr algn="ctr"/>
            <a:r>
              <a:rPr lang="ru-RU" b="1" dirty="0" smtClean="0">
                <a:ln w="1905"/>
                <a:solidFill>
                  <a:srgbClr val="FF0066"/>
                </a:solidFill>
                <a:effectLst>
                  <a:innerShdw blurRad="69850" dist="43180" dir="5400000">
                    <a:srgbClr val="000000">
                      <a:alpha val="65000"/>
                    </a:srgbClr>
                  </a:innerShdw>
                </a:effectLst>
              </a:rPr>
              <a:t>(</a:t>
            </a:r>
            <a:r>
              <a:rPr lang="ru-RU" b="1" dirty="0">
                <a:ln w="1905"/>
                <a:solidFill>
                  <a:srgbClr val="FF0066"/>
                </a:solidFill>
                <a:effectLst>
                  <a:innerShdw blurRad="69850" dist="43180" dir="5400000">
                    <a:srgbClr val="000000">
                      <a:alpha val="65000"/>
                    </a:srgbClr>
                  </a:innerShdw>
                </a:effectLst>
              </a:rPr>
              <a:t>для детей 4 — 5 лет)</a:t>
            </a:r>
          </a:p>
        </p:txBody>
      </p:sp>
      <p:sp>
        <p:nvSpPr>
          <p:cNvPr id="4" name="Прямоугольник 3"/>
          <p:cNvSpPr/>
          <p:nvPr/>
        </p:nvSpPr>
        <p:spPr>
          <a:xfrm>
            <a:off x="971600" y="2924944"/>
            <a:ext cx="7128792" cy="3046988"/>
          </a:xfrm>
          <a:prstGeom prst="rect">
            <a:avLst/>
          </a:prstGeom>
        </p:spPr>
        <p:txBody>
          <a:bodyPr wrap="square">
            <a:spAutoFit/>
          </a:bodyPr>
          <a:lstStyle/>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У нас под крышей</a:t>
            </a:r>
          </a:p>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Белый гвоздь висит,</a:t>
            </a:r>
          </a:p>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Солнце взойдет,</a:t>
            </a:r>
          </a:p>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Гвоздь упадет.</a:t>
            </a:r>
          </a:p>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(В. Селиверстов)</a:t>
            </a:r>
          </a:p>
          <a:p>
            <a:pPr algn="ctr"/>
            <a:r>
              <a:rPr lang="ru-RU" sz="2400" b="1" dirty="0">
                <a:ln w="12700">
                  <a:solidFill>
                    <a:schemeClr val="accent5">
                      <a:lumMod val="50000"/>
                    </a:schemeClr>
                  </a:solidFill>
                  <a:prstDash val="solid"/>
                </a:ln>
                <a:solidFill>
                  <a:srgbClr val="FFC000"/>
                </a:solidFill>
                <a:effectLst>
                  <a:outerShdw blurRad="41275" dist="20320" dir="1800000" algn="tl" rotWithShape="0">
                    <a:srgbClr val="000000">
                      <a:alpha val="40000"/>
                    </a:srgbClr>
                  </a:outerShdw>
                </a:effectLst>
              </a:rPr>
              <a:t>Первая и вторая строчки: руки над головой. Третья и четвертая строчки: уронить расслабленные руки и присесть.</a:t>
            </a:r>
          </a:p>
        </p:txBody>
      </p:sp>
    </p:spTree>
    <p:extLst>
      <p:ext uri="{BB962C8B-B14F-4D97-AF65-F5344CB8AC3E}">
        <p14:creationId xmlns:p14="http://schemas.microsoft.com/office/powerpoint/2010/main" val="2465145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5" y="0"/>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239553" y="1700808"/>
            <a:ext cx="4680520" cy="1292242"/>
          </a:xfrm>
          <a:prstGeom prst="rect">
            <a:avLst/>
          </a:prstGeom>
        </p:spPr>
        <p:txBody>
          <a:bodyPr wrap="none">
            <a:prstTxWarp prst="textPlain">
              <a:avLst/>
            </a:prstTxWarp>
            <a:spAutoFit/>
          </a:bodyPr>
          <a:lstStyle/>
          <a:p>
            <a:pPr algn="ctr"/>
            <a:r>
              <a:rPr lang="ru-RU" b="1" dirty="0" smtClean="0">
                <a:ln w="1905"/>
                <a:solidFill>
                  <a:srgbClr val="00CC00"/>
                </a:solidFill>
                <a:effectLst>
                  <a:innerShdw blurRad="69850" dist="43180" dir="5400000">
                    <a:srgbClr val="000000">
                      <a:alpha val="65000"/>
                    </a:srgbClr>
                  </a:innerShdw>
                </a:effectLst>
              </a:rPr>
              <a:t>Винт</a:t>
            </a:r>
          </a:p>
          <a:p>
            <a:pPr algn="ctr"/>
            <a:r>
              <a:rPr lang="ru-RU" b="1" dirty="0" smtClean="0">
                <a:ln w="1905"/>
                <a:solidFill>
                  <a:srgbClr val="00CC00"/>
                </a:solidFill>
                <a:effectLst>
                  <a:innerShdw blurRad="69850" dist="43180" dir="5400000">
                    <a:srgbClr val="000000">
                      <a:alpha val="65000"/>
                    </a:srgbClr>
                  </a:innerShdw>
                </a:effectLst>
              </a:rPr>
              <a:t> </a:t>
            </a:r>
            <a:r>
              <a:rPr lang="ru-RU" b="1" dirty="0">
                <a:ln w="1905"/>
                <a:solidFill>
                  <a:srgbClr val="00CC00"/>
                </a:solidFill>
                <a:effectLst>
                  <a:innerShdw blurRad="69850" dist="43180" dir="5400000">
                    <a:srgbClr val="000000">
                      <a:alpha val="65000"/>
                    </a:srgbClr>
                  </a:innerShdw>
                </a:effectLst>
              </a:rPr>
              <a:t>(для детей 5 — 6 лет)</a:t>
            </a:r>
          </a:p>
        </p:txBody>
      </p:sp>
      <p:sp>
        <p:nvSpPr>
          <p:cNvPr id="4" name="Прямоугольник 3"/>
          <p:cNvSpPr/>
          <p:nvPr/>
        </p:nvSpPr>
        <p:spPr>
          <a:xfrm>
            <a:off x="1547664" y="3212976"/>
            <a:ext cx="6552728" cy="2677656"/>
          </a:xfrm>
          <a:prstGeom prst="rect">
            <a:avLst/>
          </a:prstGeom>
        </p:spPr>
        <p:txBody>
          <a:bodyPr wrap="square">
            <a:spAutoFit/>
          </a:bodyPr>
          <a:lstStyle/>
          <a:p>
            <a:pPr algn="ctr"/>
            <a:r>
              <a:rPr lang="ru-RU" sz="2400"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Исходное положение:  пятки и носки вместе. Корпус поворачивают влево и вправо. Одновременно руки свободно следуют за корпусом в том же направлении.</a:t>
            </a:r>
          </a:p>
          <a:p>
            <a:pPr algn="ctr"/>
            <a:r>
              <a:rPr lang="ru-RU" sz="2400"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Этюд сопровождается музыкой Н.  Римского-Корсакова «Пляска скоморохов» из оперы «Снегурочка» (отрывок).</a:t>
            </a:r>
          </a:p>
        </p:txBody>
      </p:sp>
    </p:spTree>
    <p:extLst>
      <p:ext uri="{BB962C8B-B14F-4D97-AF65-F5344CB8AC3E}">
        <p14:creationId xmlns:p14="http://schemas.microsoft.com/office/powerpoint/2010/main" val="2012095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587739" y="3244334"/>
            <a:ext cx="3968522" cy="369332"/>
          </a:xfrm>
          <a:prstGeom prst="rect">
            <a:avLst/>
          </a:prstGeom>
        </p:spPr>
        <p:txBody>
          <a:bodyPr wrap="none">
            <a:spAutoFit/>
          </a:bodyPr>
          <a:lstStyle/>
          <a:p>
            <a:pPr algn="ct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Петрушка прыгает (для детей 4-5 лет)</a:t>
            </a:r>
          </a:p>
        </p:txBody>
      </p:sp>
      <p:sp>
        <p:nvSpPr>
          <p:cNvPr id="4" name="Прямоугольник 3"/>
          <p:cNvSpPr/>
          <p:nvPr/>
        </p:nvSpPr>
        <p:spPr>
          <a:xfrm>
            <a:off x="2286000" y="1859340"/>
            <a:ext cx="4572000" cy="3139321"/>
          </a:xfrm>
          <a:prstGeom prst="rect">
            <a:avLst/>
          </a:prstGeom>
        </p:spPr>
        <p:txBody>
          <a:bodyPr>
            <a:spAutoFit/>
          </a:bodyPr>
          <a:lstStyle/>
          <a:p>
            <a:pPr algn="ct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Играющий изображает Петрушку, который мягко и легко прыгает. Прыжки на двух ногах одновременно с мягкими, расслабленными коленями и корпусом, висящими руками и опущенной головой.</a:t>
            </a:r>
          </a:p>
          <a:p>
            <a:pPr algn="ct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Выразительные движения. Ноги согнуть в коленях, корпус тела слегка наклонить вперед, руки вдоль тела, голову опустить вниз.</a:t>
            </a:r>
          </a:p>
          <a:p>
            <a:pPr algn="ct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Этюд сопровождается музыкой Д. </a:t>
            </a:r>
            <a:r>
              <a:rPr lang="ru-RU"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Кабалевского</a:t>
            </a: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«Клоуны».</a:t>
            </a:r>
          </a:p>
        </p:txBody>
      </p:sp>
    </p:spTree>
    <p:extLst>
      <p:ext uri="{BB962C8B-B14F-4D97-AF65-F5344CB8AC3E}">
        <p14:creationId xmlns:p14="http://schemas.microsoft.com/office/powerpoint/2010/main" val="1377399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699792" y="1412777"/>
            <a:ext cx="4418982" cy="1368152"/>
          </a:xfrm>
          <a:prstGeom prst="rect">
            <a:avLst/>
          </a:prstGeom>
        </p:spPr>
        <p:txBody>
          <a:bodyPr wrap="none">
            <a:prstTxWarp prst="textPlain">
              <a:avLst/>
            </a:prstTxWarp>
            <a:spAutoFit/>
          </a:bodyPr>
          <a:lstStyle/>
          <a:p>
            <a:pPr algn="ctr"/>
            <a:r>
              <a:rPr lang="ru-RU" b="1" dirty="0">
                <a:ln w="1905"/>
                <a:solidFill>
                  <a:srgbClr val="FFC000"/>
                </a:solidFill>
                <a:effectLst>
                  <a:innerShdw blurRad="69850" dist="43180" dir="5400000">
                    <a:srgbClr val="000000">
                      <a:alpha val="65000"/>
                    </a:srgbClr>
                  </a:innerShdw>
                </a:effectLst>
              </a:rPr>
              <a:t>Спящий котенок </a:t>
            </a:r>
            <a:endParaRPr lang="ru-RU" b="1" dirty="0" smtClean="0">
              <a:ln w="1905"/>
              <a:solidFill>
                <a:srgbClr val="FFC000"/>
              </a:solidFill>
              <a:effectLst>
                <a:innerShdw blurRad="69850" dist="43180" dir="5400000">
                  <a:srgbClr val="000000">
                    <a:alpha val="65000"/>
                  </a:srgbClr>
                </a:innerShdw>
              </a:effectLst>
            </a:endParaRPr>
          </a:p>
          <a:p>
            <a:pPr algn="ctr"/>
            <a:r>
              <a:rPr lang="ru-RU" b="1" dirty="0" smtClean="0">
                <a:ln w="1905"/>
                <a:solidFill>
                  <a:srgbClr val="FFC000"/>
                </a:solidFill>
                <a:effectLst>
                  <a:innerShdw blurRad="69850" dist="43180" dir="5400000">
                    <a:srgbClr val="000000">
                      <a:alpha val="65000"/>
                    </a:srgbClr>
                  </a:innerShdw>
                </a:effectLst>
              </a:rPr>
              <a:t>(</a:t>
            </a:r>
            <a:r>
              <a:rPr lang="ru-RU" b="1" dirty="0">
                <a:ln w="1905"/>
                <a:solidFill>
                  <a:srgbClr val="FFC000"/>
                </a:solidFill>
                <a:effectLst>
                  <a:innerShdw blurRad="69850" dist="43180" dir="5400000">
                    <a:srgbClr val="000000">
                      <a:alpha val="65000"/>
                    </a:srgbClr>
                  </a:innerShdw>
                </a:effectLst>
              </a:rPr>
              <a:t>для детей 3 — 4 лет)</a:t>
            </a:r>
          </a:p>
        </p:txBody>
      </p:sp>
      <p:sp>
        <p:nvSpPr>
          <p:cNvPr id="4" name="Прямоугольник 3"/>
          <p:cNvSpPr/>
          <p:nvPr/>
        </p:nvSpPr>
        <p:spPr>
          <a:xfrm>
            <a:off x="1691680" y="3140968"/>
            <a:ext cx="5946755" cy="2308324"/>
          </a:xfrm>
          <a:prstGeom prst="rect">
            <a:avLst/>
          </a:prstGeom>
        </p:spPr>
        <p:txBody>
          <a:bodyPr wrap="square">
            <a:spAutoFit/>
          </a:bodyPr>
          <a:lstStyle/>
          <a:p>
            <a:pPr algn="ctr"/>
            <a:r>
              <a:rPr lang="ru-RU" sz="2400" b="1" dirty="0">
                <a:ln w="12700">
                  <a:solidFill>
                    <a:srgbClr val="FF0000"/>
                  </a:solidFill>
                  <a:prstDash val="solid"/>
                </a:ln>
                <a:solidFill>
                  <a:srgbClr val="FF0066"/>
                </a:solidFill>
                <a:effectLst>
                  <a:outerShdw blurRad="41275" dist="20320" dir="1800000" algn="tl" rotWithShape="0">
                    <a:srgbClr val="000000">
                      <a:alpha val="40000"/>
                    </a:srgbClr>
                  </a:outerShdw>
                </a:effectLst>
              </a:rPr>
              <a:t>Ребенок исполняет роль котенка,  который ложится на коврик и засыпает. У котенка мерно поднимается и опускается животик.</a:t>
            </a:r>
          </a:p>
          <a:p>
            <a:pPr algn="ctr"/>
            <a:r>
              <a:rPr lang="ru-RU" sz="2400" b="1" dirty="0">
                <a:ln w="12700">
                  <a:solidFill>
                    <a:srgbClr val="FF0000"/>
                  </a:solidFill>
                  <a:prstDash val="solid"/>
                </a:ln>
                <a:solidFill>
                  <a:srgbClr val="FF0000"/>
                </a:solidFill>
                <a:effectLst>
                  <a:outerShdw blurRad="41275" dist="20320" dir="1800000" algn="tl" rotWithShape="0">
                    <a:srgbClr val="000000">
                      <a:alpha val="40000"/>
                    </a:srgbClr>
                  </a:outerShdw>
                </a:effectLst>
              </a:rPr>
              <a:t>Этюд сопровождается музыкой Р. </a:t>
            </a:r>
            <a:r>
              <a:rPr lang="ru-RU" sz="2400" b="1" dirty="0" err="1">
                <a:ln w="12700">
                  <a:solidFill>
                    <a:srgbClr val="FF0000"/>
                  </a:solidFill>
                  <a:prstDash val="solid"/>
                </a:ln>
                <a:solidFill>
                  <a:srgbClr val="FF0000"/>
                </a:solidFill>
                <a:effectLst>
                  <a:outerShdw blurRad="41275" dist="20320" dir="1800000" algn="tl" rotWithShape="0">
                    <a:srgbClr val="000000">
                      <a:alpha val="40000"/>
                    </a:srgbClr>
                  </a:outerShdw>
                </a:effectLst>
              </a:rPr>
              <a:t>Паулса</a:t>
            </a:r>
            <a:r>
              <a:rPr lang="ru-RU" sz="2400" b="1" dirty="0">
                <a:ln w="12700">
                  <a:solidFill>
                    <a:srgbClr val="FF0000"/>
                  </a:solidFill>
                  <a:prstDash val="solid"/>
                </a:ln>
                <a:solidFill>
                  <a:srgbClr val="FF0000"/>
                </a:solidFill>
                <a:effectLst>
                  <a:outerShdw blurRad="41275" dist="20320" dir="1800000" algn="tl" rotWithShape="0">
                    <a:srgbClr val="000000">
                      <a:alpha val="40000"/>
                    </a:srgbClr>
                  </a:outerShdw>
                </a:effectLst>
              </a:rPr>
              <a:t> «День растает, ночь настанет» (колыбельная).</a:t>
            </a:r>
          </a:p>
        </p:txBody>
      </p:sp>
    </p:spTree>
    <p:extLst>
      <p:ext uri="{BB962C8B-B14F-4D97-AF65-F5344CB8AC3E}">
        <p14:creationId xmlns:p14="http://schemas.microsoft.com/office/powerpoint/2010/main" val="4002567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7803"/>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488970" y="1283907"/>
            <a:ext cx="4176464" cy="1150387"/>
          </a:xfrm>
          <a:prstGeom prst="rect">
            <a:avLst/>
          </a:prstGeom>
        </p:spPr>
        <p:txBody>
          <a:bodyPr wrap="none">
            <a:prstTxWarp prst="textPlain">
              <a:avLst/>
            </a:prstTxWarp>
            <a:spAutoFit/>
          </a:bodyPr>
          <a:lstStyle/>
          <a:p>
            <a:pPr algn="ctr"/>
            <a:r>
              <a:rPr lang="ru-RU" b="1" dirty="0">
                <a:ln w="1905"/>
                <a:solidFill>
                  <a:srgbClr val="6666FF"/>
                </a:solidFill>
                <a:effectLst>
                  <a:innerShdw blurRad="69850" dist="43180" dir="5400000">
                    <a:srgbClr val="000000">
                      <a:alpha val="65000"/>
                    </a:srgbClr>
                  </a:innerShdw>
                </a:effectLst>
              </a:rPr>
              <a:t>Конкурс лентяев </a:t>
            </a:r>
            <a:endParaRPr lang="ru-RU" b="1" dirty="0" smtClean="0">
              <a:ln w="1905"/>
              <a:solidFill>
                <a:srgbClr val="6666FF"/>
              </a:solidFill>
              <a:effectLst>
                <a:innerShdw blurRad="69850" dist="43180" dir="5400000">
                  <a:srgbClr val="000000">
                    <a:alpha val="65000"/>
                  </a:srgbClr>
                </a:innerShdw>
              </a:effectLst>
            </a:endParaRPr>
          </a:p>
          <a:p>
            <a:pPr algn="ctr"/>
            <a:r>
              <a:rPr lang="ru-RU" b="1" dirty="0" smtClean="0">
                <a:ln w="1905"/>
                <a:solidFill>
                  <a:srgbClr val="6666FF"/>
                </a:solidFill>
                <a:effectLst>
                  <a:innerShdw blurRad="69850" dist="43180" dir="5400000">
                    <a:srgbClr val="000000">
                      <a:alpha val="65000"/>
                    </a:srgbClr>
                  </a:innerShdw>
                </a:effectLst>
              </a:rPr>
              <a:t>(</a:t>
            </a:r>
            <a:r>
              <a:rPr lang="ru-RU" b="1" dirty="0">
                <a:ln w="1905"/>
                <a:solidFill>
                  <a:srgbClr val="6666FF"/>
                </a:solidFill>
                <a:effectLst>
                  <a:innerShdw blurRad="69850" dist="43180" dir="5400000">
                    <a:srgbClr val="000000">
                      <a:alpha val="65000"/>
                    </a:srgbClr>
                  </a:innerShdw>
                </a:effectLst>
              </a:rPr>
              <a:t>для детей 5-6 лет</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p:txBody>
      </p:sp>
      <p:sp>
        <p:nvSpPr>
          <p:cNvPr id="4" name="Прямоугольник 3"/>
          <p:cNvSpPr/>
          <p:nvPr/>
        </p:nvSpPr>
        <p:spPr>
          <a:xfrm>
            <a:off x="467544" y="2564904"/>
            <a:ext cx="8064019" cy="4093428"/>
          </a:xfrm>
          <a:prstGeom prst="rect">
            <a:avLst/>
          </a:prstGeom>
        </p:spPr>
        <p:txBody>
          <a:bodyPr wrap="square">
            <a:spAutoFit/>
          </a:bodyPr>
          <a:lstStyle/>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Ведущий читает стихотворение В. Викторова</a:t>
            </a:r>
            <a:r>
              <a:rPr lang="ru-RU" sz="2000" dirty="0" smtClean="0">
                <a:ln w="12700">
                  <a:solidFill>
                    <a:srgbClr val="006666"/>
                  </a:solidFill>
                  <a:prstDash val="solid"/>
                </a:ln>
                <a:solidFill>
                  <a:srgbClr val="4C8E3C"/>
                </a:solidFill>
                <a:effectLst>
                  <a:outerShdw blurRad="41275" dist="20320" dir="1800000" algn="tl" rotWithShape="0">
                    <a:srgbClr val="000000">
                      <a:alpha val="40000"/>
                    </a:srgbClr>
                  </a:outerShdw>
                </a:effectLst>
              </a:rPr>
              <a:t>:</a:t>
            </a: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 </a:t>
            </a:r>
            <a:b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b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Хоть и </a:t>
            </a:r>
            <a:r>
              <a:rPr lang="ru-RU" sz="2000" dirty="0" smtClean="0">
                <a:ln w="12700">
                  <a:solidFill>
                    <a:srgbClr val="006666"/>
                  </a:solidFill>
                  <a:prstDash val="solid"/>
                </a:ln>
                <a:solidFill>
                  <a:srgbClr val="4C8E3C"/>
                </a:solidFill>
                <a:effectLst>
                  <a:outerShdw blurRad="41275" dist="20320" dir="1800000" algn="tl" rotWithShape="0">
                    <a:srgbClr val="000000">
                      <a:alpha val="40000"/>
                    </a:srgbClr>
                  </a:outerShdw>
                </a:effectLst>
              </a:rPr>
              <a:t>жарко, хоть </a:t>
            </a: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и зной,</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Занят, </a:t>
            </a:r>
            <a:r>
              <a:rPr lang="ru-RU" sz="2000" dirty="0" smtClean="0">
                <a:ln w="12700">
                  <a:solidFill>
                    <a:srgbClr val="006666"/>
                  </a:solidFill>
                  <a:prstDash val="solid"/>
                </a:ln>
                <a:solidFill>
                  <a:srgbClr val="4C8E3C"/>
                </a:solidFill>
                <a:effectLst>
                  <a:outerShdw blurRad="41275" dist="20320" dir="1800000" algn="tl" rotWithShape="0">
                    <a:srgbClr val="000000">
                      <a:alpha val="40000"/>
                    </a:srgbClr>
                  </a:outerShdw>
                </a:effectLst>
              </a:rPr>
              <a:t>весь народ </a:t>
            </a: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лесной.</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Лишь барсук </a:t>
            </a:r>
            <a:r>
              <a:rPr lang="ru-RU" sz="2000" dirty="0" smtClean="0">
                <a:ln w="12700">
                  <a:solidFill>
                    <a:srgbClr val="006666"/>
                  </a:solidFill>
                  <a:prstDash val="solid"/>
                </a:ln>
                <a:solidFill>
                  <a:srgbClr val="4C8E3C"/>
                </a:solidFill>
                <a:effectLst>
                  <a:outerShdw blurRad="41275" dist="20320" dir="1800000" algn="tl" rotWithShape="0">
                    <a:srgbClr val="000000">
                      <a:alpha val="40000"/>
                    </a:srgbClr>
                  </a:outerShdw>
                </a:effectLst>
              </a:rPr>
              <a:t>— лентяй </a:t>
            </a: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изрядный</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Сладко </a:t>
            </a:r>
            <a:r>
              <a:rPr lang="ru-RU" sz="2000" dirty="0" smtClean="0">
                <a:ln w="12700">
                  <a:solidFill>
                    <a:srgbClr val="006666"/>
                  </a:solidFill>
                  <a:prstDash val="solid"/>
                </a:ln>
                <a:solidFill>
                  <a:srgbClr val="4C8E3C"/>
                </a:solidFill>
                <a:effectLst>
                  <a:outerShdw blurRad="41275" dist="20320" dir="1800000" algn="tl" rotWithShape="0">
                    <a:srgbClr val="000000">
                      <a:alpha val="40000"/>
                    </a:srgbClr>
                  </a:outerShdw>
                </a:effectLst>
              </a:rPr>
              <a:t>спит в </a:t>
            </a: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норе прохладной.</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Лежебока видит сон,</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Будто делом занят он.</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На заре и на закате</a:t>
            </a:r>
          </a:p>
          <a:p>
            <a:pPr algn="ctr"/>
            <a:r>
              <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rPr>
              <a:t>Все не слезть ему с кровати.</a:t>
            </a:r>
          </a:p>
          <a:p>
            <a:pPr algn="ctr"/>
            <a:endParaRPr lang="ru-RU" sz="2000" dirty="0">
              <a:ln w="12700">
                <a:solidFill>
                  <a:srgbClr val="006666"/>
                </a:solidFill>
                <a:prstDash val="solid"/>
              </a:ln>
              <a:solidFill>
                <a:srgbClr val="4C8E3C"/>
              </a:solidFill>
              <a:effectLst>
                <a:outerShdw blurRad="41275" dist="20320" dir="1800000" algn="tl" rotWithShape="0">
                  <a:srgbClr val="000000">
                    <a:alpha val="40000"/>
                  </a:srgbClr>
                </a:outerShdw>
              </a:effectLst>
            </a:endParaRPr>
          </a:p>
          <a:p>
            <a:pPr algn="ctr"/>
            <a:r>
              <a:rPr lang="ru-RU" sz="2000" dirty="0">
                <a:ln w="12700">
                  <a:solidFill>
                    <a:srgbClr val="336600"/>
                  </a:solidFill>
                  <a:prstDash val="solid"/>
                </a:ln>
                <a:solidFill>
                  <a:srgbClr val="4C8E3C"/>
                </a:solidFill>
                <a:effectLst>
                  <a:outerShdw blurRad="41275" dist="20320" dir="1800000" algn="tl" rotWithShape="0">
                    <a:srgbClr val="000000">
                      <a:alpha val="40000"/>
                    </a:srgbClr>
                  </a:outerShdw>
                </a:effectLst>
              </a:rPr>
              <a:t>Затем дети по очереди изображают ленивого барсука. Они ложатся на мат или коврик и, пока звучит Песня Д. </a:t>
            </a:r>
            <a:r>
              <a:rPr lang="ru-RU" sz="2000" dirty="0" err="1">
                <a:ln w="12700">
                  <a:solidFill>
                    <a:srgbClr val="336600"/>
                  </a:solidFill>
                  <a:prstDash val="solid"/>
                </a:ln>
                <a:solidFill>
                  <a:srgbClr val="4C8E3C"/>
                </a:solidFill>
                <a:effectLst>
                  <a:outerShdw blurRad="41275" dist="20320" dir="1800000" algn="tl" rotWithShape="0">
                    <a:srgbClr val="000000">
                      <a:alpha val="40000"/>
                    </a:srgbClr>
                  </a:outerShdw>
                </a:effectLst>
              </a:rPr>
              <a:t>Кабалевского</a:t>
            </a:r>
            <a:r>
              <a:rPr lang="ru-RU" sz="2000" dirty="0">
                <a:ln w="12700">
                  <a:solidFill>
                    <a:srgbClr val="336600"/>
                  </a:solidFill>
                  <a:prstDash val="solid"/>
                </a:ln>
                <a:solidFill>
                  <a:srgbClr val="4C8E3C"/>
                </a:solidFill>
                <a:effectLst>
                  <a:outerShdw blurRad="41275" dist="20320" dir="1800000" algn="tl" rotWithShape="0">
                    <a:srgbClr val="000000">
                      <a:alpha val="40000"/>
                    </a:srgbClr>
                  </a:outerShdw>
                </a:effectLst>
              </a:rPr>
              <a:t> «Лентяй», стараются как можно глубже расслабиться.</a:t>
            </a:r>
          </a:p>
        </p:txBody>
      </p:sp>
    </p:spTree>
    <p:extLst>
      <p:ext uri="{BB962C8B-B14F-4D97-AF65-F5344CB8AC3E}">
        <p14:creationId xmlns:p14="http://schemas.microsoft.com/office/powerpoint/2010/main" val="3861826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411760" y="1700808"/>
            <a:ext cx="4320480" cy="1440160"/>
          </a:xfrm>
          <a:prstGeom prst="rect">
            <a:avLst/>
          </a:prstGeom>
        </p:spPr>
        <p:txBody>
          <a:bodyPr wrap="none">
            <a:prstTxWarp prst="textPlain">
              <a:avLst/>
            </a:prstTxWarp>
            <a:spAutoFit/>
          </a:bodyPr>
          <a:lstStyle/>
          <a:p>
            <a:pPr algn="ctr"/>
            <a:r>
              <a:rPr lang="ru-RU" b="1" dirty="0">
                <a:ln w="1905">
                  <a:solidFill>
                    <a:srgbClr val="6666FF"/>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Золотые капельки </a:t>
            </a:r>
            <a:endParaRPr lang="ru-RU" b="1" dirty="0" smtClean="0">
              <a:ln w="1905">
                <a:solidFill>
                  <a:srgbClr val="6666FF"/>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ru-RU" b="1" dirty="0" smtClean="0">
                <a:ln w="1905">
                  <a:solidFill>
                    <a:srgbClr val="6666FF"/>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ru-RU" b="1" dirty="0">
                <a:ln w="1905">
                  <a:solidFill>
                    <a:srgbClr val="6666FF"/>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для детей 4—5 лет)</a:t>
            </a:r>
          </a:p>
        </p:txBody>
      </p:sp>
      <p:sp>
        <p:nvSpPr>
          <p:cNvPr id="4" name="Прямоугольник 3"/>
          <p:cNvSpPr/>
          <p:nvPr/>
        </p:nvSpPr>
        <p:spPr>
          <a:xfrm>
            <a:off x="1043608" y="3403831"/>
            <a:ext cx="6768752" cy="2862322"/>
          </a:xfrm>
          <a:prstGeom prst="rect">
            <a:avLst/>
          </a:prstGeom>
        </p:spPr>
        <p:txBody>
          <a:bodyPr wrap="square">
            <a:spAutoFit/>
          </a:bodyPr>
          <a:lstStyle/>
          <a:p>
            <a:pPr algn="ctr"/>
            <a:r>
              <a:rPr lang="ru-RU" sz="2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Идет теплый дождь. Пляшут пузырьки в лужах. Из-за тучки выглянуло солнце. Дождь стал золотым.</a:t>
            </a:r>
          </a:p>
          <a:p>
            <a:pPr algn="ctr"/>
            <a:r>
              <a:rPr lang="ru-RU" sz="2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Ребенок подставляет лицо золотым капелькам дождя. Приятен теплый летний дождь.</a:t>
            </a:r>
          </a:p>
          <a:p>
            <a:pPr algn="ctr"/>
            <a:r>
              <a:rPr lang="ru-RU" sz="2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Во время этюда звучит музыка Д. Христова «Золотые капельки».</a:t>
            </a:r>
          </a:p>
          <a:p>
            <a:pPr algn="ctr"/>
            <a:r>
              <a:rPr lang="ru-RU" sz="2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Выразительные движения. Голову запрокинуть, рот </a:t>
            </a:r>
            <a:r>
              <a:rPr lang="ru-RU" sz="2000" dirty="0" err="1">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полуоткрыть</a:t>
            </a:r>
            <a:r>
              <a:rPr lang="ru-RU" sz="200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rPr>
              <a:t>, глаза закрыть, мышцы лица расслабить, плечи опустить.</a:t>
            </a:r>
          </a:p>
        </p:txBody>
      </p:sp>
    </p:spTree>
    <p:extLst>
      <p:ext uri="{BB962C8B-B14F-4D97-AF65-F5344CB8AC3E}">
        <p14:creationId xmlns:p14="http://schemas.microsoft.com/office/powerpoint/2010/main" val="3339371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473345" y="1412776"/>
            <a:ext cx="4042871" cy="1296144"/>
          </a:xfrm>
          <a:prstGeom prst="rect">
            <a:avLst/>
          </a:prstGeom>
        </p:spPr>
        <p:txBody>
          <a:bodyPr wrap="none">
            <a:prstTxWarp prst="textPlain">
              <a:avLst/>
            </a:prstTxWarp>
            <a:spAutoFit/>
          </a:bodyPr>
          <a:lstStyle/>
          <a:p>
            <a:pPr algn="ctr"/>
            <a:r>
              <a:rPr lang="ru-RU" b="1" dirty="0">
                <a:ln w="1905"/>
                <a:solidFill>
                  <a:srgbClr val="CC3300"/>
                </a:solidFill>
                <a:effectLst>
                  <a:innerShdw blurRad="69850" dist="43180" dir="5400000">
                    <a:srgbClr val="000000">
                      <a:alpha val="65000"/>
                    </a:srgbClr>
                  </a:innerShdw>
                </a:effectLst>
              </a:rPr>
              <a:t>Вкусные конфеты </a:t>
            </a:r>
            <a:endParaRPr lang="ru-RU" b="1" dirty="0" smtClean="0">
              <a:ln w="1905"/>
              <a:solidFill>
                <a:srgbClr val="CC3300"/>
              </a:solidFill>
              <a:effectLst>
                <a:innerShdw blurRad="69850" dist="43180" dir="5400000">
                  <a:srgbClr val="000000">
                    <a:alpha val="65000"/>
                  </a:srgbClr>
                </a:innerShdw>
              </a:effectLst>
            </a:endParaRPr>
          </a:p>
          <a:p>
            <a:pPr algn="ctr"/>
            <a:r>
              <a:rPr lang="ru-RU" b="1" dirty="0" smtClean="0">
                <a:ln w="1905"/>
                <a:solidFill>
                  <a:srgbClr val="CC3300"/>
                </a:solidFill>
                <a:effectLst>
                  <a:innerShdw blurRad="69850" dist="43180" dir="5400000">
                    <a:srgbClr val="000000">
                      <a:alpha val="65000"/>
                    </a:srgbClr>
                  </a:innerShdw>
                </a:effectLst>
              </a:rPr>
              <a:t>(</a:t>
            </a:r>
            <a:r>
              <a:rPr lang="ru-RU" b="1" dirty="0">
                <a:ln w="1905"/>
                <a:solidFill>
                  <a:srgbClr val="CC3300"/>
                </a:solidFill>
                <a:effectLst>
                  <a:innerShdw blurRad="69850" dist="43180" dir="5400000">
                    <a:srgbClr val="000000">
                      <a:alpha val="65000"/>
                    </a:srgbClr>
                  </a:innerShdw>
                </a:effectLst>
              </a:rPr>
              <a:t>для детей 3-4 лет)</a:t>
            </a:r>
          </a:p>
        </p:txBody>
      </p:sp>
      <p:sp>
        <p:nvSpPr>
          <p:cNvPr id="4" name="Прямоугольник 3"/>
          <p:cNvSpPr/>
          <p:nvPr/>
        </p:nvSpPr>
        <p:spPr>
          <a:xfrm>
            <a:off x="971600" y="3068960"/>
            <a:ext cx="7272808" cy="3046988"/>
          </a:xfrm>
          <a:prstGeom prst="rect">
            <a:avLst/>
          </a:prstGeom>
        </p:spPr>
        <p:txBody>
          <a:bodyPr wrap="square">
            <a:spAutoFit/>
          </a:bodyPr>
          <a:lstStyle/>
          <a:p>
            <a:pPr algn="ctr"/>
            <a:r>
              <a:rPr lang="ru-RU" sz="2400" dirty="0">
                <a:ln w="12700">
                  <a:solidFill>
                    <a:srgbClr val="9933FF"/>
                  </a:solidFill>
                  <a:prstDash val="solid"/>
                </a:ln>
                <a:solidFill>
                  <a:srgbClr val="00B0F0"/>
                </a:solidFill>
                <a:effectLst>
                  <a:outerShdw blurRad="41275" dist="20320" dir="1800000" algn="tl" rotWithShape="0">
                    <a:srgbClr val="000000">
                      <a:alpha val="40000"/>
                    </a:srgbClr>
                  </a:outerShdw>
                </a:effectLst>
              </a:rPr>
              <a:t> У девочки в руках воображаемый коробка с конфетами. Она протягивает его по очереди детям. Они берут по одной конфете и благодарят девочку, потом разворачивают бумажки и берут конфеты в рот. По ребячьим лицам видно, что угощение вкусное.                                                          </a:t>
            </a:r>
          </a:p>
          <a:p>
            <a:pPr algn="ctr"/>
            <a:r>
              <a:rPr lang="ru-RU" sz="2400" dirty="0">
                <a:ln w="12700">
                  <a:solidFill>
                    <a:srgbClr val="9933FF"/>
                  </a:solidFill>
                  <a:prstDash val="solid"/>
                </a:ln>
                <a:solidFill>
                  <a:srgbClr val="00CC00"/>
                </a:solidFill>
                <a:effectLst>
                  <a:outerShdw blurRad="41275" dist="20320" dir="1800000" algn="tl" rotWithShape="0">
                    <a:srgbClr val="000000">
                      <a:alpha val="40000"/>
                    </a:srgbClr>
                  </a:outerShdw>
                </a:effectLst>
              </a:rPr>
              <a:t>Этюд сопровождается музыкой Т. </a:t>
            </a:r>
            <a:r>
              <a:rPr lang="ru-RU" sz="2400" dirty="0" err="1">
                <a:ln w="12700">
                  <a:solidFill>
                    <a:srgbClr val="9933FF"/>
                  </a:solidFill>
                  <a:prstDash val="solid"/>
                </a:ln>
                <a:solidFill>
                  <a:srgbClr val="00CC00"/>
                </a:solidFill>
                <a:effectLst>
                  <a:outerShdw blurRad="41275" dist="20320" dir="1800000" algn="tl" rotWithShape="0">
                    <a:srgbClr val="000000">
                      <a:alpha val="40000"/>
                    </a:srgbClr>
                  </a:outerShdw>
                </a:effectLst>
              </a:rPr>
              <a:t>Кассерна</a:t>
            </a:r>
            <a:r>
              <a:rPr lang="ru-RU" sz="2400" dirty="0">
                <a:ln w="12700">
                  <a:solidFill>
                    <a:srgbClr val="9933FF"/>
                  </a:solidFill>
                  <a:prstDash val="solid"/>
                </a:ln>
                <a:solidFill>
                  <a:srgbClr val="00CC00"/>
                </a:solidFill>
                <a:effectLst>
                  <a:outerShdw blurRad="41275" dist="20320" dir="1800000" algn="tl" rotWithShape="0">
                    <a:srgbClr val="000000">
                      <a:alpha val="40000"/>
                    </a:srgbClr>
                  </a:outerShdw>
                </a:effectLst>
              </a:rPr>
              <a:t> «Медовые конфетки».</a:t>
            </a:r>
          </a:p>
          <a:p>
            <a:pPr algn="ctr"/>
            <a:r>
              <a:rPr lang="ru-RU" sz="2400" dirty="0">
                <a:ln w="12700">
                  <a:solidFill>
                    <a:srgbClr val="9933FF"/>
                  </a:solidFill>
                  <a:prstDash val="solid"/>
                </a:ln>
                <a:solidFill>
                  <a:srgbClr val="00CC00"/>
                </a:solidFill>
                <a:effectLst>
                  <a:outerShdw blurRad="41275" dist="20320" dir="1800000" algn="tl" rotWithShape="0">
                    <a:srgbClr val="000000">
                      <a:alpha val="40000"/>
                    </a:srgbClr>
                  </a:outerShdw>
                </a:effectLst>
              </a:rPr>
              <a:t>Мимика: Жевательные движения, улыбка.</a:t>
            </a:r>
          </a:p>
        </p:txBody>
      </p:sp>
    </p:spTree>
    <p:extLst>
      <p:ext uri="{BB962C8B-B14F-4D97-AF65-F5344CB8AC3E}">
        <p14:creationId xmlns:p14="http://schemas.microsoft.com/office/powerpoint/2010/main" val="1147445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276473" y="1412776"/>
            <a:ext cx="4826678" cy="1537795"/>
          </a:xfrm>
          <a:prstGeom prst="rect">
            <a:avLst/>
          </a:prstGeom>
        </p:spPr>
        <p:txBody>
          <a:bodyPr wrap="none">
            <a:prstTxWarp prst="textPlain">
              <a:avLst/>
            </a:prstTxWarp>
            <a:spAutoFit/>
          </a:bodyPr>
          <a:lstStyle/>
          <a:p>
            <a:pPr algn="ctr"/>
            <a:r>
              <a:rPr lang="ru-RU" b="1" dirty="0">
                <a:ln w="1905">
                  <a:solidFill>
                    <a:srgbClr val="6666FF"/>
                  </a:solidFill>
                </a:ln>
                <a:solidFill>
                  <a:srgbClr val="92D050"/>
                </a:solidFill>
                <a:effectLst>
                  <a:innerShdw blurRad="69850" dist="43180" dir="5400000">
                    <a:srgbClr val="000000">
                      <a:alpha val="65000"/>
                    </a:srgbClr>
                  </a:innerShdw>
                </a:effectLst>
              </a:rPr>
              <a:t>После дождя </a:t>
            </a:r>
            <a:endParaRPr lang="ru-RU" b="1" dirty="0" smtClean="0">
              <a:ln w="1905">
                <a:solidFill>
                  <a:srgbClr val="6666FF"/>
                </a:solidFill>
              </a:ln>
              <a:solidFill>
                <a:srgbClr val="92D050"/>
              </a:solidFill>
              <a:effectLst>
                <a:innerShdw blurRad="69850" dist="43180" dir="5400000">
                  <a:srgbClr val="000000">
                    <a:alpha val="65000"/>
                  </a:srgbClr>
                </a:innerShdw>
              </a:effectLst>
            </a:endParaRPr>
          </a:p>
          <a:p>
            <a:pPr algn="ctr"/>
            <a:r>
              <a:rPr lang="ru-RU" b="1" dirty="0" smtClean="0">
                <a:ln w="1905">
                  <a:solidFill>
                    <a:srgbClr val="6666FF"/>
                  </a:solidFill>
                </a:ln>
                <a:solidFill>
                  <a:srgbClr val="92D050"/>
                </a:solidFill>
                <a:effectLst>
                  <a:innerShdw blurRad="69850" dist="43180" dir="5400000">
                    <a:srgbClr val="000000">
                      <a:alpha val="65000"/>
                    </a:srgbClr>
                  </a:innerShdw>
                </a:effectLst>
              </a:rPr>
              <a:t>(</a:t>
            </a:r>
            <a:r>
              <a:rPr lang="ru-RU" b="1" dirty="0">
                <a:ln w="1905">
                  <a:solidFill>
                    <a:srgbClr val="6666FF"/>
                  </a:solidFill>
                </a:ln>
                <a:solidFill>
                  <a:srgbClr val="92D050"/>
                </a:solidFill>
                <a:effectLst>
                  <a:innerShdw blurRad="69850" dist="43180" dir="5400000">
                    <a:srgbClr val="000000">
                      <a:alpha val="65000"/>
                    </a:srgbClr>
                  </a:innerShdw>
                </a:effectLst>
              </a:rPr>
              <a:t>для детей 4 — 5 лет)</a:t>
            </a:r>
          </a:p>
        </p:txBody>
      </p:sp>
      <p:sp>
        <p:nvSpPr>
          <p:cNvPr id="4" name="Прямоугольник 3"/>
          <p:cNvSpPr/>
          <p:nvPr/>
        </p:nvSpPr>
        <p:spPr>
          <a:xfrm>
            <a:off x="1979712" y="3403831"/>
            <a:ext cx="5731980" cy="2031325"/>
          </a:xfrm>
          <a:prstGeom prst="rect">
            <a:avLst/>
          </a:prstGeom>
        </p:spPr>
        <p:txBody>
          <a:bodyPr wrap="square">
            <a:spAutoFit/>
          </a:bodyPr>
          <a:lstStyle/>
          <a:p>
            <a:pPr algn="ctr"/>
            <a:r>
              <a:rPr lang="ru-RU" dirty="0">
                <a:ln w="12700">
                  <a:solidFill>
                    <a:srgbClr val="9933FF"/>
                  </a:solidFill>
                  <a:prstDash val="solid"/>
                </a:ln>
                <a:solidFill>
                  <a:schemeClr val="bg2">
                    <a:lumMod val="25000"/>
                  </a:schemeClr>
                </a:solidFill>
                <a:effectLst>
                  <a:outerShdw blurRad="41275" dist="20320" dir="1800000" algn="tl" rotWithShape="0">
                    <a:srgbClr val="000000">
                      <a:alpha val="40000"/>
                    </a:srgbClr>
                  </a:outerShdw>
                </a:effectLst>
              </a:rPr>
              <a:t>Жаркое лето. Только прошел дождь. Под мелодию венгерской народной песни дети (на </a:t>
            </a:r>
            <a:r>
              <a:rPr lang="en-US" dirty="0">
                <a:ln w="12700">
                  <a:solidFill>
                    <a:srgbClr val="9933FF"/>
                  </a:solidFill>
                  <a:prstDash val="solid"/>
                </a:ln>
                <a:solidFill>
                  <a:schemeClr val="bg2">
                    <a:lumMod val="25000"/>
                  </a:schemeClr>
                </a:solidFill>
                <a:effectLst>
                  <a:outerShdw blurRad="41275" dist="20320" dir="1800000" algn="tl" rotWithShape="0">
                    <a:srgbClr val="000000">
                      <a:alpha val="40000"/>
                    </a:srgbClr>
                  </a:outerShdw>
                </a:effectLst>
              </a:rPr>
              <a:t>p</a:t>
            </a:r>
            <a:r>
              <a:rPr lang="ru-RU" dirty="0">
                <a:ln w="12700">
                  <a:solidFill>
                    <a:srgbClr val="9933FF"/>
                  </a:solidFill>
                  <a:prstDash val="solid"/>
                </a:ln>
                <a:solidFill>
                  <a:schemeClr val="bg2">
                    <a:lumMod val="25000"/>
                  </a:schemeClr>
                </a:solidFill>
                <a:effectLst>
                  <a:outerShdw blurRad="41275" dist="20320" dir="1800000" algn="tl" rotWithShape="0">
                    <a:srgbClr val="000000">
                      <a:alpha val="40000"/>
                    </a:srgbClr>
                  </a:outerShdw>
                </a:effectLst>
              </a:rPr>
              <a:t>) осторожно ступают, ходят вокруг воображаемых луж, стараясь не замочить ног. Потом (на </a:t>
            </a:r>
            <a:r>
              <a:rPr lang="en-US" dirty="0">
                <a:ln w="12700">
                  <a:solidFill>
                    <a:srgbClr val="9933FF"/>
                  </a:solidFill>
                  <a:prstDash val="solid"/>
                </a:ln>
                <a:solidFill>
                  <a:schemeClr val="bg2">
                    <a:lumMod val="25000"/>
                  </a:schemeClr>
                </a:solidFill>
                <a:effectLst>
                  <a:outerShdw blurRad="41275" dist="20320" dir="1800000" algn="tl" rotWithShape="0">
                    <a:srgbClr val="000000">
                      <a:alpha val="40000"/>
                    </a:srgbClr>
                  </a:outerShdw>
                </a:effectLst>
              </a:rPr>
              <a:t>f</a:t>
            </a:r>
            <a:r>
              <a:rPr lang="ru-RU" dirty="0">
                <a:ln w="12700">
                  <a:solidFill>
                    <a:srgbClr val="9933FF"/>
                  </a:solidFill>
                  <a:prstDash val="solid"/>
                </a:ln>
                <a:solidFill>
                  <a:schemeClr val="bg2">
                    <a:lumMod val="25000"/>
                  </a:schemeClr>
                </a:solidFill>
                <a:effectLst>
                  <a:outerShdw blurRad="41275" dist="20320" dir="1800000" algn="tl" rotWithShape="0">
                    <a:srgbClr val="000000">
                      <a:alpha val="40000"/>
                    </a:srgbClr>
                  </a:outerShdw>
                </a:effectLst>
              </a:rPr>
              <a:t>), расшалившись, прыгают по лужам так сильно, что брызги летят во все стороны. Им очень весело. Музыкальное сопровождение: венгерская народная мелодия.</a:t>
            </a:r>
          </a:p>
        </p:txBody>
      </p:sp>
    </p:spTree>
    <p:extLst>
      <p:ext uri="{BB962C8B-B14F-4D97-AF65-F5344CB8AC3E}">
        <p14:creationId xmlns:p14="http://schemas.microsoft.com/office/powerpoint/2010/main" val="41520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218516" y="1794062"/>
            <a:ext cx="5184575" cy="1080120"/>
          </a:xfrm>
          <a:prstGeom prst="rect">
            <a:avLst/>
          </a:prstGeom>
        </p:spPr>
        <p:txBody>
          <a:bodyPr wrap="none">
            <a:prstTxWarp prst="textPlain">
              <a:avLst>
                <a:gd name="adj" fmla="val 49431"/>
              </a:avLst>
            </a:prstTxWarp>
            <a:spAutoFit/>
          </a:bodyPr>
          <a:lstStyle/>
          <a:p>
            <a:pPr algn="ctr"/>
            <a:r>
              <a:rPr lang="ru-RU"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b="1" cap="none" spc="0" dirty="0" smtClean="0">
                <a:ln w="1905"/>
                <a:solidFill>
                  <a:srgbClr val="0000CC"/>
                </a:solidFill>
                <a:effectLst>
                  <a:innerShdw blurRad="69850" dist="43180" dir="5400000">
                    <a:srgbClr val="000000">
                      <a:alpha val="65000"/>
                    </a:srgbClr>
                  </a:innerShdw>
                </a:effectLst>
              </a:rPr>
              <a:t>Запомни свое место  </a:t>
            </a:r>
          </a:p>
          <a:p>
            <a:pPr algn="ctr"/>
            <a:r>
              <a:rPr lang="ru-RU" b="1" cap="none" spc="0" dirty="0" smtClean="0">
                <a:ln w="1905"/>
                <a:solidFill>
                  <a:srgbClr val="0000CC"/>
                </a:solidFill>
                <a:effectLst>
                  <a:innerShdw blurRad="69850" dist="43180" dir="5400000">
                    <a:srgbClr val="000000">
                      <a:alpha val="65000"/>
                    </a:srgbClr>
                  </a:innerShdw>
                </a:effectLst>
              </a:rPr>
              <a:t>(для детей 4-5 лет)</a:t>
            </a:r>
            <a:endParaRPr lang="ru-RU" b="1" cap="none" spc="0" dirty="0">
              <a:ln w="1905"/>
              <a:solidFill>
                <a:srgbClr val="0000CC"/>
              </a:solidFill>
              <a:effectLst>
                <a:innerShdw blurRad="69850" dist="43180" dir="5400000">
                  <a:srgbClr val="000000">
                    <a:alpha val="65000"/>
                  </a:srgbClr>
                </a:innerShdw>
              </a:effectLst>
            </a:endParaRPr>
          </a:p>
        </p:txBody>
      </p:sp>
      <p:sp>
        <p:nvSpPr>
          <p:cNvPr id="4" name="Прямоугольник 3"/>
          <p:cNvSpPr/>
          <p:nvPr/>
        </p:nvSpPr>
        <p:spPr>
          <a:xfrm>
            <a:off x="1791032" y="3068960"/>
            <a:ext cx="6039544" cy="2954655"/>
          </a:xfrm>
          <a:prstGeom prst="rect">
            <a:avLst/>
          </a:prstGeom>
        </p:spPr>
        <p:txBody>
          <a:bodyPr wrap="square">
            <a:spAutoFit/>
          </a:bodyPr>
          <a:lstStyle/>
          <a:p>
            <a:pPr algn="ctr"/>
            <a:r>
              <a:rPr lang="ru-RU"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ru-RU" sz="2400" b="1" cap="none" spc="0" dirty="0" smtClean="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Ц е л ь  и г р ы. Развивать моторно – слуховую память.</a:t>
            </a:r>
          </a:p>
          <a:p>
            <a:pPr algn="ctr"/>
            <a:r>
              <a:rPr lang="ru-RU" sz="2400" b="1" cap="none" spc="0" dirty="0" smtClean="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Дети стоят в кругу или в разных углах зала, каждый должен запомнить свое место. </a:t>
            </a:r>
            <a:r>
              <a:rPr lang="ru-RU" sz="2400" b="1" cap="none" spc="0" dirty="0" smtClean="0">
                <a:ln w="12700">
                  <a:solidFill>
                    <a:srgbClr val="FF0000"/>
                  </a:solidFill>
                  <a:prstDash val="solid"/>
                </a:ln>
                <a:solidFill>
                  <a:schemeClr val="accent6">
                    <a:lumMod val="75000"/>
                  </a:schemeClr>
                </a:solidFill>
                <a:effectLst>
                  <a:outerShdw blurRad="41275" dist="20320" dir="1800000" algn="tl" rotWithShape="0">
                    <a:srgbClr val="000000">
                      <a:alpha val="40000"/>
                    </a:srgbClr>
                  </a:outerShdw>
                </a:effectLst>
              </a:rPr>
              <a:t>Под музыку И. Дунаевского «Галоп» </a:t>
            </a:r>
            <a:r>
              <a:rPr lang="ru-RU" sz="2400" b="1" cap="none" spc="0" dirty="0" smtClean="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rPr>
              <a:t>все разбегаются, а с окончанием музыки должны вернуться на свои места.</a:t>
            </a:r>
            <a:endParaRPr lang="ru-RU" sz="2400" b="1" cap="none" spc="0" dirty="0">
              <a:ln w="12700">
                <a:solidFill>
                  <a:schemeClr val="accent6">
                    <a:lumMod val="50000"/>
                  </a:schemeClr>
                </a:solidFill>
                <a:prstDash val="solid"/>
              </a:ln>
              <a:solidFill>
                <a:schemeClr val="accent6">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555193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6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77" y="-21268"/>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601775" y="1556792"/>
            <a:ext cx="4230216" cy="1078379"/>
          </a:xfrm>
          <a:prstGeom prst="rect">
            <a:avLst/>
          </a:prstGeom>
        </p:spPr>
        <p:txBody>
          <a:bodyPr wrap="none">
            <a:prstTxWarp prst="textPlain">
              <a:avLst/>
            </a:prstTxWarp>
            <a:spAutoFit/>
          </a:bodyPr>
          <a:lstStyle/>
          <a:p>
            <a:pPr algn="ctr"/>
            <a:r>
              <a:rPr lang="ru-RU" b="1" dirty="0">
                <a:ln w="1905">
                  <a:solidFill>
                    <a:srgbClr val="4C8E3C"/>
                  </a:solidFill>
                </a:ln>
                <a:solidFill>
                  <a:srgbClr val="92D050"/>
                </a:solidFill>
                <a:effectLst>
                  <a:innerShdw blurRad="69850" dist="43180" dir="5400000">
                    <a:srgbClr val="000000">
                      <a:alpha val="65000"/>
                    </a:srgbClr>
                  </a:innerShdw>
                </a:effectLst>
              </a:rPr>
              <a:t>Замри! </a:t>
            </a:r>
            <a:endParaRPr lang="ru-RU" b="1" dirty="0" smtClean="0">
              <a:ln w="1905">
                <a:solidFill>
                  <a:srgbClr val="4C8E3C"/>
                </a:solidFill>
              </a:ln>
              <a:solidFill>
                <a:srgbClr val="92D050"/>
              </a:solidFill>
              <a:effectLst>
                <a:innerShdw blurRad="69850" dist="43180" dir="5400000">
                  <a:srgbClr val="000000">
                    <a:alpha val="65000"/>
                  </a:srgbClr>
                </a:innerShdw>
              </a:effectLst>
            </a:endParaRPr>
          </a:p>
          <a:p>
            <a:pPr algn="ctr"/>
            <a:r>
              <a:rPr lang="ru-RU" b="1" dirty="0" smtClean="0">
                <a:ln w="1905">
                  <a:solidFill>
                    <a:srgbClr val="4C8E3C"/>
                  </a:solidFill>
                </a:ln>
                <a:solidFill>
                  <a:srgbClr val="92D050"/>
                </a:solidFill>
                <a:effectLst>
                  <a:innerShdw blurRad="69850" dist="43180" dir="5400000">
                    <a:srgbClr val="000000">
                      <a:alpha val="65000"/>
                    </a:srgbClr>
                  </a:innerShdw>
                </a:effectLst>
              </a:rPr>
              <a:t>(</a:t>
            </a:r>
            <a:r>
              <a:rPr lang="ru-RU" b="1" dirty="0">
                <a:ln w="1905">
                  <a:solidFill>
                    <a:srgbClr val="4C8E3C"/>
                  </a:solidFill>
                </a:ln>
                <a:solidFill>
                  <a:srgbClr val="92D050"/>
                </a:solidFill>
                <a:effectLst>
                  <a:innerShdw blurRad="69850" dist="43180" dir="5400000">
                    <a:srgbClr val="000000">
                      <a:alpha val="65000"/>
                    </a:srgbClr>
                  </a:innerShdw>
                </a:effectLst>
              </a:rPr>
              <a:t>для детей 5-7 лет)</a:t>
            </a:r>
          </a:p>
        </p:txBody>
      </p:sp>
      <p:sp>
        <p:nvSpPr>
          <p:cNvPr id="4" name="Прямоугольник 3"/>
          <p:cNvSpPr/>
          <p:nvPr/>
        </p:nvSpPr>
        <p:spPr>
          <a:xfrm>
            <a:off x="1475656" y="3140968"/>
            <a:ext cx="6264696" cy="2308324"/>
          </a:xfrm>
          <a:prstGeom prst="rect">
            <a:avLst/>
          </a:prstGeom>
        </p:spPr>
        <p:txBody>
          <a:bodyPr wrap="square">
            <a:spAutoFit/>
          </a:bodyPr>
          <a:lstStyle/>
          <a:p>
            <a:pPr algn="ctr"/>
            <a:r>
              <a:rPr lang="ru-RU"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Дети прыгают в такт </a:t>
            </a:r>
            <a:r>
              <a:rPr lang="ru-RU" dirty="0">
                <a:ln w="12700">
                  <a:solidFill>
                    <a:schemeClr val="tx2">
                      <a:lumMod val="60000"/>
                      <a:lumOff val="40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музыке Д. </a:t>
            </a:r>
            <a:r>
              <a:rPr lang="ru-RU" dirty="0" err="1">
                <a:ln w="12700">
                  <a:solidFill>
                    <a:schemeClr val="tx2">
                      <a:lumMod val="60000"/>
                      <a:lumOff val="40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Кабалевского</a:t>
            </a:r>
            <a:r>
              <a:rPr lang="ru-RU" dirty="0">
                <a:ln w="12700">
                  <a:solidFill>
                    <a:schemeClr val="tx2">
                      <a:lumMod val="60000"/>
                      <a:lumOff val="40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rPr>
              <a:t> «Клоуны» </a:t>
            </a:r>
            <a:endParaRPr lang="ru-RU" dirty="0" smtClean="0">
              <a:ln w="12700">
                <a:solidFill>
                  <a:schemeClr val="tx2">
                    <a:lumMod val="60000"/>
                    <a:lumOff val="40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endParaRPr>
          </a:p>
          <a:p>
            <a:pPr algn="ctr"/>
            <a:r>
              <a:rPr lang="ru-RU"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a:t>
            </a:r>
            <a:r>
              <a:rPr lang="ru-RU"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rPr>
              <a:t>ноги в стороны - вместе), сопровождая прыжки хлопками над головой и по бедрам. Внезапно музыка обрывается — играющие должны успеть застыть в позе, на которую пришлась остановка музыки. Снова звучит музыка—оставшиеся продолжают игру. Играют до тех пор, пока останется только один играющий, который признается победителем.</a:t>
            </a:r>
          </a:p>
        </p:txBody>
      </p:sp>
    </p:spTree>
    <p:extLst>
      <p:ext uri="{BB962C8B-B14F-4D97-AF65-F5344CB8AC3E}">
        <p14:creationId xmlns:p14="http://schemas.microsoft.com/office/powerpoint/2010/main" val="184033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699792" y="1126485"/>
            <a:ext cx="4248472" cy="1222395"/>
          </a:xfrm>
          <a:prstGeom prst="rect">
            <a:avLst/>
          </a:prstGeom>
        </p:spPr>
        <p:txBody>
          <a:bodyPr wrap="square">
            <a:prstTxWarp prst="textPlain">
              <a:avLst/>
            </a:prstTxWarp>
            <a:spAutoFit/>
          </a:bodyPr>
          <a:lstStyle/>
          <a:p>
            <a:pPr algn="ctr"/>
            <a:r>
              <a:rPr lang="ru-RU" b="1" dirty="0" smtClean="0">
                <a:ln w="1905">
                  <a:solidFill>
                    <a:srgbClr val="FFFF00"/>
                  </a:solidFill>
                </a:ln>
                <a:solidFill>
                  <a:srgbClr val="006666"/>
                </a:solidFill>
                <a:effectLst>
                  <a:innerShdw blurRad="69850" dist="43180" dir="5400000">
                    <a:srgbClr val="000000">
                      <a:alpha val="65000"/>
                    </a:srgbClr>
                  </a:innerShdw>
                </a:effectLst>
              </a:rPr>
              <a:t>Тень</a:t>
            </a:r>
          </a:p>
          <a:p>
            <a:pPr algn="ctr"/>
            <a:r>
              <a:rPr lang="ru-RU" b="1" dirty="0" smtClean="0">
                <a:ln w="1905">
                  <a:solidFill>
                    <a:srgbClr val="FFFF00"/>
                  </a:solidFill>
                </a:ln>
                <a:solidFill>
                  <a:srgbClr val="006666"/>
                </a:solidFill>
                <a:effectLst>
                  <a:innerShdw blurRad="69850" dist="43180" dir="5400000">
                    <a:srgbClr val="000000">
                      <a:alpha val="65000"/>
                    </a:srgbClr>
                  </a:innerShdw>
                </a:effectLst>
              </a:rPr>
              <a:t> </a:t>
            </a:r>
            <a:r>
              <a:rPr lang="ru-RU" b="1" dirty="0">
                <a:ln w="1905">
                  <a:solidFill>
                    <a:srgbClr val="FFFF00"/>
                  </a:solidFill>
                </a:ln>
                <a:solidFill>
                  <a:srgbClr val="006666"/>
                </a:solidFill>
                <a:effectLst>
                  <a:innerShdw blurRad="69850" dist="43180" dir="5400000">
                    <a:srgbClr val="000000">
                      <a:alpha val="65000"/>
                    </a:srgbClr>
                  </a:innerShdw>
                </a:effectLst>
              </a:rPr>
              <a:t>(для детей 5-6 лет)</a:t>
            </a:r>
          </a:p>
        </p:txBody>
      </p:sp>
      <p:sp>
        <p:nvSpPr>
          <p:cNvPr id="4" name="Прямоугольник 3"/>
          <p:cNvSpPr/>
          <p:nvPr/>
        </p:nvSpPr>
        <p:spPr>
          <a:xfrm>
            <a:off x="1300838" y="2780928"/>
            <a:ext cx="6552728" cy="3170099"/>
          </a:xfrm>
          <a:prstGeom prst="rect">
            <a:avLst/>
          </a:prstGeom>
        </p:spPr>
        <p:txBody>
          <a:bodyPr wrap="square">
            <a:spAutoFit/>
          </a:bodyPr>
          <a:lstStyle/>
          <a:p>
            <a:pPr algn="ctr"/>
            <a:r>
              <a:rPr lang="ru-RU" sz="2000" dirty="0">
                <a:ln w="12700">
                  <a:solidFill>
                    <a:schemeClr val="accent2">
                      <a:lumMod val="75000"/>
                    </a:schemeClr>
                  </a:solidFill>
                  <a:prstDash val="solid"/>
                </a:ln>
                <a:solidFill>
                  <a:srgbClr val="FF0000"/>
                </a:solidFill>
                <a:effectLst>
                  <a:outerShdw blurRad="41275" dist="20320" dir="1800000" algn="tl" rotWithShape="0">
                    <a:srgbClr val="000000">
                      <a:alpha val="40000"/>
                    </a:srgbClr>
                  </a:outerShdw>
                </a:effectLst>
              </a:rPr>
              <a:t>Цель  игры. Развивать наблюдательность. </a:t>
            </a:r>
            <a:endParaRPr lang="ru-RU" sz="2000" dirty="0" smtClean="0">
              <a:ln w="12700">
                <a:solidFill>
                  <a:schemeClr val="accent2">
                    <a:lumMod val="75000"/>
                  </a:schemeClr>
                </a:solidFill>
                <a:prstDash val="solid"/>
              </a:ln>
              <a:solidFill>
                <a:srgbClr val="FF0000"/>
              </a:solidFill>
              <a:effectLst>
                <a:outerShdw blurRad="41275" dist="20320" dir="1800000" algn="tl" rotWithShape="0">
                  <a:srgbClr val="000000">
                    <a:alpha val="40000"/>
                  </a:srgbClr>
                </a:outerShdw>
              </a:effectLst>
            </a:endParaRPr>
          </a:p>
          <a:p>
            <a:pPr algn="ctr"/>
            <a:r>
              <a:rPr lang="ru-RU" sz="2000" dirty="0" smtClean="0">
                <a:ln w="12700">
                  <a:solidFill>
                    <a:schemeClr val="tx2">
                      <a:lumMod val="60000"/>
                      <a:lumOff val="40000"/>
                    </a:schemeClr>
                  </a:solidFill>
                  <a:prstDash val="solid"/>
                </a:ln>
                <a:solidFill>
                  <a:schemeClr val="accent1">
                    <a:lumMod val="75000"/>
                  </a:schemeClr>
                </a:solidFill>
                <a:effectLst>
                  <a:outerShdw blurRad="41275" dist="20320" dir="1800000" algn="tl" rotWithShape="0">
                    <a:srgbClr val="000000">
                      <a:alpha val="40000"/>
                    </a:srgbClr>
                  </a:outerShdw>
                </a:effectLst>
              </a:rPr>
              <a:t>Звучит </a:t>
            </a:r>
            <a:r>
              <a:rPr lang="ru-RU" sz="2000" dirty="0">
                <a:ln w="12700">
                  <a:solidFill>
                    <a:schemeClr val="tx2">
                      <a:lumMod val="60000"/>
                      <a:lumOff val="40000"/>
                    </a:schemeClr>
                  </a:solidFill>
                  <a:prstDash val="solid"/>
                </a:ln>
                <a:solidFill>
                  <a:schemeClr val="accent1">
                    <a:lumMod val="75000"/>
                  </a:schemeClr>
                </a:solidFill>
                <a:effectLst>
                  <a:outerShdw blurRad="41275" dist="20320" dir="1800000" algn="tl" rotWithShape="0">
                    <a:srgbClr val="000000">
                      <a:alpha val="40000"/>
                    </a:srgbClr>
                  </a:outerShdw>
                </a:effectLst>
              </a:rPr>
              <a:t>музыка А. Петрова «Зов синевы» (из кинофильма «Синяя птица»).</a:t>
            </a:r>
          </a:p>
          <a:p>
            <a:pPr algn="ctr"/>
            <a:r>
              <a:rPr lang="ru-RU" sz="2000" dirty="0">
                <a:ln w="12700">
                  <a:solidFill>
                    <a:schemeClr val="accent2">
                      <a:lumMod val="75000"/>
                    </a:schemeClr>
                  </a:solidFill>
                  <a:prstDash val="solid"/>
                </a:ln>
                <a:solidFill>
                  <a:srgbClr val="FF0000"/>
                </a:solidFill>
                <a:effectLst>
                  <a:outerShdw blurRad="41275" dist="20320" dir="1800000" algn="tl" rotWithShape="0">
                    <a:srgbClr val="000000">
                      <a:alpha val="40000"/>
                    </a:srgbClr>
                  </a:outerShdw>
                </a:effectLst>
              </a:rPr>
              <a:t>Два ребенка идут по дороге через поле: один впереди, а другой на два-три шага сзади. Второй ребенок—это «тень» первого. «Тень» должна точно повторить все действия первого ребенка, который то сорвет цветок на обочине, то нагнется за красивым камушком, то поскачет на одной ноге, то остановится и посмотрит из-под руки и т. п.</a:t>
            </a:r>
          </a:p>
        </p:txBody>
      </p:sp>
    </p:spTree>
    <p:extLst>
      <p:ext uri="{BB962C8B-B14F-4D97-AF65-F5344CB8AC3E}">
        <p14:creationId xmlns:p14="http://schemas.microsoft.com/office/powerpoint/2010/main" val="4045786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286000" y="1484784"/>
            <a:ext cx="4158208" cy="1008112"/>
          </a:xfrm>
          <a:prstGeom prst="rect">
            <a:avLst/>
          </a:prstGeom>
        </p:spPr>
        <p:txBody>
          <a:bodyPr wrap="none">
            <a:prstTxWarp prst="textPlain">
              <a:avLst/>
            </a:prstTxWarp>
            <a:spAutoFit/>
          </a:bodyPr>
          <a:lstStyle/>
          <a:p>
            <a:pPr algn="ctr"/>
            <a:r>
              <a:rPr lang="ru-RU" b="1" dirty="0">
                <a:ln w="1905">
                  <a:solidFill>
                    <a:srgbClr val="FFC000"/>
                  </a:solidFill>
                </a:ln>
                <a:solidFill>
                  <a:srgbClr val="FFFF00"/>
                </a:solidFill>
                <a:effectLst>
                  <a:innerShdw blurRad="69850" dist="43180" dir="5400000">
                    <a:srgbClr val="000000">
                      <a:alpha val="65000"/>
                    </a:srgbClr>
                  </a:innerShdw>
                </a:effectLst>
              </a:rPr>
              <a:t>Фея сна </a:t>
            </a:r>
            <a:endParaRPr lang="ru-RU" b="1" dirty="0" smtClean="0">
              <a:ln w="1905">
                <a:solidFill>
                  <a:srgbClr val="FFC000"/>
                </a:solidFill>
              </a:ln>
              <a:solidFill>
                <a:srgbClr val="FFFF00"/>
              </a:solidFill>
              <a:effectLst>
                <a:innerShdw blurRad="69850" dist="43180" dir="5400000">
                  <a:srgbClr val="000000">
                    <a:alpha val="65000"/>
                  </a:srgbClr>
                </a:innerShdw>
              </a:effectLst>
            </a:endParaRPr>
          </a:p>
          <a:p>
            <a:pPr algn="ctr"/>
            <a:r>
              <a:rPr lang="ru-RU" b="1" dirty="0" smtClean="0">
                <a:ln w="1905">
                  <a:solidFill>
                    <a:srgbClr val="FFC000"/>
                  </a:solidFill>
                </a:ln>
                <a:solidFill>
                  <a:srgbClr val="FFFF00"/>
                </a:solidFill>
                <a:effectLst>
                  <a:innerShdw blurRad="69850" dist="43180" dir="5400000">
                    <a:srgbClr val="000000">
                      <a:alpha val="65000"/>
                    </a:srgbClr>
                  </a:innerShdw>
                </a:effectLst>
              </a:rPr>
              <a:t>(</a:t>
            </a:r>
            <a:r>
              <a:rPr lang="ru-RU" b="1" dirty="0">
                <a:ln w="1905">
                  <a:solidFill>
                    <a:srgbClr val="FFC000"/>
                  </a:solidFill>
                </a:ln>
                <a:solidFill>
                  <a:srgbClr val="FFFF00"/>
                </a:solidFill>
                <a:effectLst>
                  <a:innerShdw blurRad="69850" dist="43180" dir="5400000">
                    <a:srgbClr val="000000">
                      <a:alpha val="65000"/>
                    </a:srgbClr>
                  </a:innerShdw>
                </a:effectLst>
              </a:rPr>
              <a:t>для детей 5 — 6 лет)</a:t>
            </a:r>
          </a:p>
        </p:txBody>
      </p:sp>
      <p:sp>
        <p:nvSpPr>
          <p:cNvPr id="4" name="Прямоугольник 3"/>
          <p:cNvSpPr/>
          <p:nvPr/>
        </p:nvSpPr>
        <p:spPr>
          <a:xfrm>
            <a:off x="1562403" y="2852936"/>
            <a:ext cx="5958408" cy="3170099"/>
          </a:xfrm>
          <a:prstGeom prst="rect">
            <a:avLst/>
          </a:prstGeom>
        </p:spPr>
        <p:txBody>
          <a:bodyPr wrap="square">
            <a:spAutoFit/>
          </a:bodyPr>
          <a:lstStyle/>
          <a:p>
            <a:pPr algn="ctr"/>
            <a:r>
              <a:rPr lang="ru-RU" sz="2000"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Дети сидят на стульях, стоящих по кругу на достаточно большом расстоянии друг от друга. </a:t>
            </a:r>
            <a:r>
              <a:rPr lang="ru-RU" sz="2000"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Звучит «Колыбельная» К. </a:t>
            </a:r>
            <a:r>
              <a:rPr lang="ru-RU" sz="2000" dirty="0" err="1">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Дуйсейкеева</a:t>
            </a:r>
            <a:r>
              <a:rPr lang="ru-RU" sz="2000"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p>
          <a:p>
            <a:pPr algn="ctr"/>
            <a:r>
              <a:rPr lang="ru-RU" sz="2000"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 </a:t>
            </a:r>
            <a:r>
              <a:rPr lang="ru-RU" sz="2000"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К детям подходит девочка с тоненькой палочкой в руке — это фея сна (мальчик — волшебник). Фея касается плеча одного из играющих палочкой, тот засыпает (наклоняет голову и закрывает глаза). Фея обходит всех детей, касаясь их волшебной палочкой... Фея смотрит на них: все спят, она улыбается и тихонько уходит.   </a:t>
            </a:r>
          </a:p>
        </p:txBody>
      </p:sp>
    </p:spTree>
    <p:extLst>
      <p:ext uri="{BB962C8B-B14F-4D97-AF65-F5344CB8AC3E}">
        <p14:creationId xmlns:p14="http://schemas.microsoft.com/office/powerpoint/2010/main" val="43918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56" y="7803"/>
            <a:ext cx="9188655"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135671" y="1916832"/>
            <a:ext cx="5387605" cy="1152128"/>
          </a:xfrm>
          <a:prstGeom prst="rect">
            <a:avLst/>
          </a:prstGeom>
        </p:spPr>
        <p:txBody>
          <a:bodyPr wrap="none">
            <a:prstTxWarp prst="textPlain">
              <a:avLst/>
            </a:prstTxWarp>
            <a:spAutoFit/>
          </a:bodyPr>
          <a:lstStyle/>
          <a:p>
            <a:pPr algn="ctr"/>
            <a:r>
              <a:rPr lang="ru-RU" b="1" cap="none" spc="0" dirty="0" smtClean="0">
                <a:ln w="1905"/>
                <a:solidFill>
                  <a:srgbClr val="00B050"/>
                </a:solidFill>
                <a:effectLst>
                  <a:innerShdw blurRad="69850" dist="43180" dir="5400000">
                    <a:srgbClr val="000000">
                      <a:alpha val="65000"/>
                    </a:srgbClr>
                  </a:innerShdw>
                </a:effectLst>
              </a:rPr>
              <a:t> Канон для малышей</a:t>
            </a:r>
          </a:p>
          <a:p>
            <a:pPr algn="ctr"/>
            <a:r>
              <a:rPr lang="ru-RU" b="1" cap="none" spc="0" dirty="0" smtClean="0">
                <a:ln w="1905"/>
                <a:solidFill>
                  <a:srgbClr val="00B050"/>
                </a:solidFill>
                <a:effectLst>
                  <a:innerShdw blurRad="69850" dist="43180" dir="5400000">
                    <a:srgbClr val="000000">
                      <a:alpha val="65000"/>
                    </a:srgbClr>
                  </a:innerShdw>
                </a:effectLst>
              </a:rPr>
              <a:t> (для детей 4—5 лет)</a:t>
            </a:r>
            <a:endParaRPr lang="ru-RU" b="1" cap="none" spc="0" dirty="0">
              <a:ln w="1905"/>
              <a:solidFill>
                <a:srgbClr val="00B050"/>
              </a:solidFill>
              <a:effectLst>
                <a:innerShdw blurRad="69850" dist="43180" dir="5400000">
                  <a:srgbClr val="000000">
                    <a:alpha val="65000"/>
                  </a:srgbClr>
                </a:innerShdw>
              </a:effectLst>
            </a:endParaRPr>
          </a:p>
        </p:txBody>
      </p:sp>
      <p:sp>
        <p:nvSpPr>
          <p:cNvPr id="4" name="Прямоугольник 3"/>
          <p:cNvSpPr/>
          <p:nvPr/>
        </p:nvSpPr>
        <p:spPr>
          <a:xfrm>
            <a:off x="1931591" y="3284984"/>
            <a:ext cx="5795766" cy="2677656"/>
          </a:xfrm>
          <a:prstGeom prst="rect">
            <a:avLst/>
          </a:prstGeom>
        </p:spPr>
        <p:txBody>
          <a:bodyPr wrap="square">
            <a:spAutoFit/>
          </a:bodyPr>
          <a:lstStyle/>
          <a:p>
            <a:pPr algn="ctr"/>
            <a:r>
              <a:rPr lang="ru-RU" sz="2400" cap="none" spc="0" dirty="0" smtClean="0">
                <a:ln w="12700">
                  <a:solidFill>
                    <a:srgbClr val="C00000"/>
                  </a:solidFill>
                  <a:prstDash val="solid"/>
                </a:ln>
                <a:solidFill>
                  <a:schemeClr val="accent2">
                    <a:lumMod val="75000"/>
                  </a:schemeClr>
                </a:solidFill>
                <a:effectLst>
                  <a:outerShdw blurRad="41275" dist="20320" dir="1800000" algn="tl" rotWithShape="0">
                    <a:srgbClr val="000000">
                      <a:alpha val="40000"/>
                    </a:srgbClr>
                  </a:outerShdw>
                </a:effectLst>
              </a:rPr>
              <a:t>Цель  игры.  Развивать волевое внимание.</a:t>
            </a:r>
          </a:p>
          <a:p>
            <a:pPr algn="ctr"/>
            <a:r>
              <a:rPr lang="ru-RU" sz="2400" cap="none" spc="0" dirty="0" smtClean="0">
                <a:ln w="12700">
                  <a:solidFill>
                    <a:srgbClr val="C00000"/>
                  </a:solidFill>
                  <a:prstDash val="solid"/>
                </a:ln>
                <a:solidFill>
                  <a:schemeClr val="accent2">
                    <a:lumMod val="75000"/>
                  </a:schemeClr>
                </a:solidFill>
                <a:effectLst>
                  <a:outerShdw blurRad="41275" dist="20320" dir="1800000" algn="tl" rotWithShape="0">
                    <a:srgbClr val="000000">
                      <a:alpha val="40000"/>
                    </a:srgbClr>
                  </a:outerShdw>
                </a:effectLst>
              </a:rPr>
              <a:t>Играющие стоят по кругу. </a:t>
            </a:r>
          </a:p>
          <a:p>
            <a:pPr algn="ctr"/>
            <a:r>
              <a:rPr lang="ru-RU" sz="2400" cap="none" spc="0" dirty="0" smtClean="0">
                <a:ln w="12700">
                  <a:solidFill>
                    <a:srgbClr val="C00000"/>
                  </a:solidFill>
                  <a:prstDash val="solid"/>
                </a:ln>
                <a:solidFill>
                  <a:srgbClr val="4C8E3C"/>
                </a:solidFill>
                <a:effectLst>
                  <a:outerShdw blurRad="41275" dist="20320" dir="1800000" algn="tl" rotWithShape="0">
                    <a:srgbClr val="000000">
                      <a:alpha val="40000"/>
                    </a:srgbClr>
                  </a:outerShdw>
                </a:effectLst>
              </a:rPr>
              <a:t>Под хороводную песню «</a:t>
            </a:r>
            <a:r>
              <a:rPr lang="ru-RU" sz="2400" cap="none" spc="0" dirty="0" err="1" smtClean="0">
                <a:ln w="12700">
                  <a:solidFill>
                    <a:srgbClr val="C00000"/>
                  </a:solidFill>
                  <a:prstDash val="solid"/>
                </a:ln>
                <a:solidFill>
                  <a:srgbClr val="4C8E3C"/>
                </a:solidFill>
                <a:effectLst>
                  <a:outerShdw blurRad="41275" dist="20320" dir="1800000" algn="tl" rotWithShape="0">
                    <a:srgbClr val="000000">
                      <a:alpha val="40000"/>
                    </a:srgbClr>
                  </a:outerShdw>
                </a:effectLst>
              </a:rPr>
              <a:t>Селезенюшка</a:t>
            </a:r>
            <a:r>
              <a:rPr lang="ru-RU" sz="2400" cap="none" spc="0" dirty="0" smtClean="0">
                <a:ln w="12700">
                  <a:solidFill>
                    <a:srgbClr val="C00000"/>
                  </a:solidFill>
                  <a:prstDash val="solid"/>
                </a:ln>
                <a:solidFill>
                  <a:srgbClr val="4C8E3C"/>
                </a:solidFill>
                <a:effectLst>
                  <a:outerShdw blurRad="41275" dist="20320" dir="1800000" algn="tl" rotWithShape="0">
                    <a:srgbClr val="000000">
                      <a:alpha val="40000"/>
                    </a:srgbClr>
                  </a:outerShdw>
                </a:effectLst>
              </a:rPr>
              <a:t>» </a:t>
            </a:r>
            <a:r>
              <a:rPr lang="ru-RU" sz="2400" cap="none" spc="0" dirty="0" smtClean="0">
                <a:ln w="12700">
                  <a:solidFill>
                    <a:srgbClr val="C00000"/>
                  </a:solidFill>
                  <a:prstDash val="solid"/>
                </a:ln>
                <a:solidFill>
                  <a:schemeClr val="accent2">
                    <a:lumMod val="75000"/>
                  </a:schemeClr>
                </a:solidFill>
                <a:effectLst>
                  <a:outerShdw blurRad="41275" dist="20320" dir="1800000" algn="tl" rotWithShape="0">
                    <a:srgbClr val="000000">
                      <a:alpha val="40000"/>
                    </a:srgbClr>
                  </a:outerShdw>
                </a:effectLst>
              </a:rPr>
              <a:t>дети по очереди делают следующие движения: один приседает и встает, другой хлопает в ладоши, третий приседает и встает и т. д.</a:t>
            </a:r>
            <a:endParaRPr lang="ru-RU" sz="2400" cap="none" spc="0" dirty="0">
              <a:ln w="12700">
                <a:solidFill>
                  <a:srgbClr val="C00000"/>
                </a:solidFill>
                <a:prstDash val="solid"/>
              </a:ln>
              <a:solidFill>
                <a:schemeClr val="accent2">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71737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8"/>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195736" y="1628800"/>
            <a:ext cx="5256584" cy="1080120"/>
          </a:xfrm>
          <a:prstGeom prst="rect">
            <a:avLst/>
          </a:prstGeom>
        </p:spPr>
        <p:txBody>
          <a:bodyPr>
            <a:prstTxWarp prst="textPlain">
              <a:avLst/>
            </a:prstTxWarp>
            <a:spAutoFit/>
          </a:bodyPr>
          <a:lstStyle/>
          <a:p>
            <a:pPr algn="ctr"/>
            <a:r>
              <a:rPr lang="ru-RU" b="1" cap="none" spc="0" dirty="0" smtClean="0">
                <a:ln w="1905"/>
                <a:solidFill>
                  <a:schemeClr val="tx2">
                    <a:lumMod val="60000"/>
                    <a:lumOff val="40000"/>
                  </a:schemeClr>
                </a:solidFill>
                <a:effectLst>
                  <a:innerShdw blurRad="69850" dist="43180" dir="5400000">
                    <a:srgbClr val="000000">
                      <a:alpha val="65000"/>
                    </a:srgbClr>
                  </a:innerShdw>
                </a:effectLst>
              </a:rPr>
              <a:t>Зеваки </a:t>
            </a:r>
          </a:p>
          <a:p>
            <a:pPr algn="ctr"/>
            <a:r>
              <a:rPr lang="ru-RU" b="1" cap="none" spc="0" dirty="0" smtClean="0">
                <a:ln w="1905"/>
                <a:solidFill>
                  <a:schemeClr val="tx2">
                    <a:lumMod val="60000"/>
                    <a:lumOff val="40000"/>
                  </a:schemeClr>
                </a:solidFill>
                <a:effectLst>
                  <a:innerShdw blurRad="69850" dist="43180" dir="5400000">
                    <a:srgbClr val="000000">
                      <a:alpha val="65000"/>
                    </a:srgbClr>
                  </a:innerShdw>
                </a:effectLst>
              </a:rPr>
              <a:t>(для детей 6 — 7 лет)</a:t>
            </a:r>
            <a:endParaRPr lang="ru-RU" b="1" cap="none" spc="0" dirty="0">
              <a:ln w="1905"/>
              <a:solidFill>
                <a:schemeClr val="tx2">
                  <a:lumMod val="60000"/>
                  <a:lumOff val="40000"/>
                </a:schemeClr>
              </a:solidFill>
              <a:effectLst>
                <a:innerShdw blurRad="69850" dist="43180" dir="5400000">
                  <a:srgbClr val="000000">
                    <a:alpha val="65000"/>
                  </a:srgbClr>
                </a:innerShdw>
              </a:effectLst>
            </a:endParaRPr>
          </a:p>
        </p:txBody>
      </p:sp>
      <p:sp>
        <p:nvSpPr>
          <p:cNvPr id="4" name="Прямоугольник 3"/>
          <p:cNvSpPr/>
          <p:nvPr/>
        </p:nvSpPr>
        <p:spPr>
          <a:xfrm>
            <a:off x="1535118" y="2852936"/>
            <a:ext cx="6084168" cy="3416320"/>
          </a:xfrm>
          <a:prstGeom prst="rect">
            <a:avLst/>
          </a:prstGeom>
        </p:spPr>
        <p:txBody>
          <a:bodyPr wrap="square">
            <a:spAutoFit/>
          </a:bodyPr>
          <a:lstStyle/>
          <a:p>
            <a:pPr algn="ctr"/>
            <a:r>
              <a:rPr lang="ru-RU" sz="2400" b="1" cap="none" spc="0" dirty="0" smtClean="0">
                <a:ln w="12700">
                  <a:solidFill>
                    <a:srgbClr val="D618B2"/>
                  </a:solidFill>
                  <a:prstDash val="solid"/>
                </a:ln>
                <a:solidFill>
                  <a:srgbClr val="D618B2"/>
                </a:solidFill>
                <a:effectLst>
                  <a:outerShdw blurRad="41275" dist="20320" dir="1800000" algn="tl" rotWithShape="0">
                    <a:srgbClr val="000000">
                      <a:alpha val="40000"/>
                    </a:srgbClr>
                  </a:outerShdw>
                </a:effectLst>
              </a:rPr>
              <a:t>Цель  игры.  Развивать волевое внимание.</a:t>
            </a:r>
          </a:p>
          <a:p>
            <a:pPr algn="ctr"/>
            <a:r>
              <a:rPr lang="ru-RU" sz="2400" b="1" cap="none" spc="0" dirty="0" smtClean="0">
                <a:ln w="12700">
                  <a:solidFill>
                    <a:srgbClr val="D618B2"/>
                  </a:solidFill>
                  <a:prstDash val="solid"/>
                </a:ln>
                <a:solidFill>
                  <a:srgbClr val="D618B2"/>
                </a:solidFill>
                <a:effectLst>
                  <a:outerShdw blurRad="41275" dist="20320" dir="1800000" algn="tl" rotWithShape="0">
                    <a:srgbClr val="000000">
                      <a:alpha val="40000"/>
                    </a:srgbClr>
                  </a:outerShdw>
                </a:effectLst>
              </a:rPr>
              <a:t>Играющие идут по кругу, держась за руки, по сигналу ведущего останавливаются, делают четыре хлопка, поворачиваются кругом и продолжают движение. Направление меняется после каждого сигнала. Не выполнивший правильно задание выходит из игры. Музыкальное сопровождение: </a:t>
            </a:r>
            <a:r>
              <a:rPr lang="ru-RU" sz="2400" b="1" cap="none" spc="0" dirty="0" smtClean="0">
                <a:ln w="12700">
                  <a:solidFill>
                    <a:srgbClr val="D618B2"/>
                  </a:solidFill>
                  <a:prstDash val="solid"/>
                </a:ln>
                <a:solidFill>
                  <a:srgbClr val="C00000"/>
                </a:solidFill>
                <a:effectLst>
                  <a:outerShdw blurRad="41275" dist="20320" dir="1800000" algn="tl" rotWithShape="0">
                    <a:srgbClr val="000000">
                      <a:alpha val="40000"/>
                    </a:srgbClr>
                  </a:outerShdw>
                </a:effectLst>
              </a:rPr>
              <a:t>Э. Жак-</a:t>
            </a:r>
            <a:r>
              <a:rPr lang="ru-RU" sz="2400" b="1" cap="none" spc="0" dirty="0" err="1" smtClean="0">
                <a:ln w="12700">
                  <a:solidFill>
                    <a:srgbClr val="D618B2"/>
                  </a:solidFill>
                  <a:prstDash val="solid"/>
                </a:ln>
                <a:solidFill>
                  <a:srgbClr val="C00000"/>
                </a:solidFill>
                <a:effectLst>
                  <a:outerShdw blurRad="41275" dist="20320" dir="1800000" algn="tl" rotWithShape="0">
                    <a:srgbClr val="000000">
                      <a:alpha val="40000"/>
                    </a:srgbClr>
                  </a:outerShdw>
                </a:effectLst>
              </a:rPr>
              <a:t>Далькроз</a:t>
            </a:r>
            <a:r>
              <a:rPr lang="ru-RU" sz="2400" b="1" cap="none" spc="0" dirty="0" smtClean="0">
                <a:ln w="12700">
                  <a:solidFill>
                    <a:srgbClr val="D618B2"/>
                  </a:solidFill>
                  <a:prstDash val="solid"/>
                </a:ln>
                <a:solidFill>
                  <a:srgbClr val="C00000"/>
                </a:solidFill>
                <a:effectLst>
                  <a:outerShdw blurRad="41275" dist="20320" dir="1800000" algn="tl" rotWithShape="0">
                    <a:srgbClr val="000000">
                      <a:alpha val="40000"/>
                    </a:srgbClr>
                  </a:outerShdw>
                </a:effectLst>
              </a:rPr>
              <a:t>. «Марш».</a:t>
            </a:r>
            <a:endParaRPr lang="ru-RU" sz="2400" b="1" cap="none" spc="0" dirty="0">
              <a:ln w="12700">
                <a:solidFill>
                  <a:srgbClr val="D618B2"/>
                </a:solidFill>
                <a:prstDash val="solid"/>
              </a:ln>
              <a:solidFill>
                <a:srgbClr val="C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387565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2441122" y="1340768"/>
            <a:ext cx="4272160" cy="1368152"/>
          </a:xfrm>
          <a:prstGeom prst="rect">
            <a:avLst/>
          </a:prstGeom>
        </p:spPr>
        <p:txBody>
          <a:bodyPr wrap="none">
            <a:prstTxWarp prst="textPlain">
              <a:avLst/>
            </a:prstTxWarp>
            <a:spAutoFit/>
          </a:bodyPr>
          <a:lstStyle/>
          <a:p>
            <a:pPr algn="ctr"/>
            <a:r>
              <a:rPr lang="ru-RU" b="1" cap="none" spc="0" dirty="0" smtClean="0">
                <a:ln w="1905"/>
                <a:solidFill>
                  <a:srgbClr val="D618B2"/>
                </a:solidFill>
                <a:effectLst>
                  <a:innerShdw blurRad="69850" dist="43180" dir="5400000">
                    <a:srgbClr val="000000">
                      <a:alpha val="65000"/>
                    </a:srgbClr>
                  </a:innerShdw>
                </a:effectLst>
              </a:rPr>
              <a:t>Запомни свою позу </a:t>
            </a:r>
          </a:p>
          <a:p>
            <a:pPr algn="ctr"/>
            <a:r>
              <a:rPr lang="ru-RU" b="1" cap="none" spc="0" dirty="0" smtClean="0">
                <a:ln w="1905"/>
                <a:solidFill>
                  <a:srgbClr val="D618B2"/>
                </a:solidFill>
                <a:effectLst>
                  <a:innerShdw blurRad="69850" dist="43180" dir="5400000">
                    <a:srgbClr val="000000">
                      <a:alpha val="65000"/>
                    </a:srgbClr>
                  </a:innerShdw>
                </a:effectLst>
              </a:rPr>
              <a:t>(для детей 4 — 5 лет)</a:t>
            </a:r>
            <a:endParaRPr lang="ru-RU" b="1" cap="none" spc="0" dirty="0">
              <a:ln w="1905"/>
              <a:solidFill>
                <a:srgbClr val="D618B2"/>
              </a:solidFill>
              <a:effectLst>
                <a:innerShdw blurRad="69850" dist="43180" dir="5400000">
                  <a:srgbClr val="000000">
                    <a:alpha val="65000"/>
                  </a:srgbClr>
                </a:innerShdw>
              </a:effectLst>
            </a:endParaRPr>
          </a:p>
        </p:txBody>
      </p:sp>
      <p:sp>
        <p:nvSpPr>
          <p:cNvPr id="7" name="Прямоугольник 6"/>
          <p:cNvSpPr/>
          <p:nvPr/>
        </p:nvSpPr>
        <p:spPr>
          <a:xfrm>
            <a:off x="827584" y="2708920"/>
            <a:ext cx="7272808" cy="3416320"/>
          </a:xfrm>
          <a:prstGeom prst="rect">
            <a:avLst/>
          </a:prstGeom>
        </p:spPr>
        <p:txBody>
          <a:bodyPr wrap="square">
            <a:spAutoFit/>
          </a:bodyPr>
          <a:lstStyle/>
          <a:p>
            <a:pPr algn="ctr"/>
            <a:r>
              <a:rPr lang="ru-RU" sz="2400" b="1" cap="none" spc="0" dirty="0" smtClean="0">
                <a:ln w="12700">
                  <a:solidFill>
                    <a:schemeClr val="accent4">
                      <a:lumMod val="75000"/>
                    </a:schemeClr>
                  </a:solidFill>
                  <a:prstDash val="solid"/>
                </a:ln>
                <a:solidFill>
                  <a:schemeClr val="bg2">
                    <a:lumMod val="50000"/>
                  </a:schemeClr>
                </a:solidFill>
                <a:effectLst>
                  <a:outerShdw blurRad="41275" dist="20320" dir="1800000" algn="tl" rotWithShape="0">
                    <a:srgbClr val="000000">
                      <a:alpha val="40000"/>
                    </a:srgbClr>
                  </a:outerShdw>
                </a:effectLst>
              </a:rPr>
              <a:t> </a:t>
            </a:r>
          </a:p>
          <a:p>
            <a:pPr algn="ctr"/>
            <a:r>
              <a:rPr lang="ru-RU" sz="2400" b="1" cap="none" spc="0" dirty="0" smtClean="0">
                <a:ln w="12700">
                  <a:solidFill>
                    <a:schemeClr val="accent4">
                      <a:lumMod val="75000"/>
                    </a:schemeClr>
                  </a:solidFill>
                  <a:prstDash val="solid"/>
                </a:ln>
                <a:solidFill>
                  <a:schemeClr val="bg2">
                    <a:lumMod val="50000"/>
                  </a:schemeClr>
                </a:solidFill>
                <a:effectLst>
                  <a:outerShdw blurRad="41275" dist="20320" dir="1800000" algn="tl" rotWithShape="0">
                    <a:srgbClr val="000000">
                      <a:alpha val="40000"/>
                    </a:srgbClr>
                  </a:outerShdw>
                </a:effectLst>
              </a:rPr>
              <a:t>Цель  и г р ы. Развивать моторно-слуховую память.  Дети стоят в кругу или в разных углах зала, каждый ребенок должен встать в какую-нибудь позу и запомнить ее. Когда зазвучит музыка, все дети разбегаются, с ее окончанием они должны вернуться на свои места и встать в ту же позу. Музыкальное сопровождение:</a:t>
            </a:r>
          </a:p>
          <a:p>
            <a:pPr algn="ctr"/>
            <a:r>
              <a:rPr lang="ru-RU" sz="2400" b="1" cap="none" spc="0" dirty="0" smtClean="0">
                <a:ln w="12700">
                  <a:solidFill>
                    <a:schemeClr val="accent4">
                      <a:lumMod val="75000"/>
                    </a:schemeClr>
                  </a:solidFill>
                  <a:prstDash val="solid"/>
                </a:ln>
                <a:solidFill>
                  <a:schemeClr val="tx1">
                    <a:lumMod val="75000"/>
                    <a:lumOff val="25000"/>
                  </a:schemeClr>
                </a:solidFill>
                <a:effectLst>
                  <a:outerShdw blurRad="41275" dist="20320" dir="1800000" algn="tl" rotWithShape="0">
                    <a:srgbClr val="000000">
                      <a:alpha val="40000"/>
                    </a:srgbClr>
                  </a:outerShdw>
                </a:effectLst>
              </a:rPr>
              <a:t> С. </a:t>
            </a:r>
            <a:r>
              <a:rPr lang="ru-RU" sz="2400" b="1" cap="none" spc="0" dirty="0" err="1" smtClean="0">
                <a:ln w="12700">
                  <a:solidFill>
                    <a:schemeClr val="accent4">
                      <a:lumMod val="75000"/>
                    </a:schemeClr>
                  </a:solidFill>
                  <a:prstDash val="solid"/>
                </a:ln>
                <a:solidFill>
                  <a:schemeClr val="tx1">
                    <a:lumMod val="75000"/>
                    <a:lumOff val="25000"/>
                  </a:schemeClr>
                </a:solidFill>
                <a:effectLst>
                  <a:outerShdw blurRad="41275" dist="20320" dir="1800000" algn="tl" rotWithShape="0">
                    <a:srgbClr val="000000">
                      <a:alpha val="40000"/>
                    </a:srgbClr>
                  </a:outerShdw>
                </a:effectLst>
              </a:rPr>
              <a:t>Бодренков</a:t>
            </a:r>
            <a:r>
              <a:rPr lang="ru-RU" sz="2400" b="1" cap="none" spc="0" dirty="0" smtClean="0">
                <a:ln w="12700">
                  <a:solidFill>
                    <a:schemeClr val="accent4">
                      <a:lumMod val="75000"/>
                    </a:schemeClr>
                  </a:solidFill>
                  <a:prstDash val="solid"/>
                </a:ln>
                <a:solidFill>
                  <a:schemeClr val="tx1">
                    <a:lumMod val="75000"/>
                    <a:lumOff val="25000"/>
                  </a:schemeClr>
                </a:solidFill>
                <a:effectLst>
                  <a:outerShdw blurRad="41275" dist="20320" dir="1800000" algn="tl" rotWithShape="0">
                    <a:srgbClr val="000000">
                      <a:alpha val="40000"/>
                    </a:srgbClr>
                  </a:outerShdw>
                </a:effectLst>
              </a:rPr>
              <a:t>. «Игра в горелки».</a:t>
            </a:r>
            <a:endParaRPr lang="ru-RU" sz="2400" b="1" cap="none" spc="0" dirty="0">
              <a:ln w="12700">
                <a:solidFill>
                  <a:schemeClr val="accent4">
                    <a:lumMod val="75000"/>
                  </a:schemeClr>
                </a:solidFill>
                <a:prstDash val="solid"/>
              </a:ln>
              <a:solidFill>
                <a:schemeClr val="tx1">
                  <a:lumMod val="75000"/>
                  <a:lumOff val="2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807273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4" y="-21267"/>
            <a:ext cx="9133596" cy="685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339752" y="1533773"/>
            <a:ext cx="4680520" cy="1080120"/>
          </a:xfrm>
          <a:prstGeom prst="rect">
            <a:avLst/>
          </a:prstGeom>
        </p:spPr>
        <p:txBody>
          <a:bodyPr wrap="none">
            <a:prstTxWarp prst="textPlain">
              <a:avLst/>
            </a:prstTxWarp>
            <a:spAutoFit/>
          </a:bodyPr>
          <a:lstStyle/>
          <a:p>
            <a:pPr algn="ctr"/>
            <a:r>
              <a:rPr lang="ru-RU" b="1" dirty="0">
                <a:ln w="1905"/>
                <a:solidFill>
                  <a:srgbClr val="FF0000"/>
                </a:solidFill>
                <a:effectLst>
                  <a:innerShdw blurRad="69850" dist="43180" dir="5400000">
                    <a:srgbClr val="000000">
                      <a:alpha val="65000"/>
                    </a:srgbClr>
                  </a:innerShdw>
                </a:effectLst>
              </a:rPr>
              <a:t>Кто что делал? </a:t>
            </a:r>
            <a:endParaRPr lang="ru-RU" b="1" dirty="0" smtClean="0">
              <a:ln w="1905"/>
              <a:solidFill>
                <a:srgbClr val="FF0000"/>
              </a:solidFill>
              <a:effectLst>
                <a:innerShdw blurRad="69850" dist="43180" dir="5400000">
                  <a:srgbClr val="000000">
                    <a:alpha val="65000"/>
                  </a:srgbClr>
                </a:innerShdw>
              </a:effectLst>
            </a:endParaRPr>
          </a:p>
          <a:p>
            <a:pPr algn="ctr"/>
            <a:r>
              <a:rPr lang="ru-RU" b="1" dirty="0" smtClean="0">
                <a:ln w="1905"/>
                <a:solidFill>
                  <a:srgbClr val="FF0000"/>
                </a:solidFill>
                <a:effectLst>
                  <a:innerShdw blurRad="69850" dist="43180" dir="5400000">
                    <a:srgbClr val="000000">
                      <a:alpha val="65000"/>
                    </a:srgbClr>
                  </a:innerShdw>
                </a:effectLst>
              </a:rPr>
              <a:t>(</a:t>
            </a:r>
            <a:r>
              <a:rPr lang="ru-RU" b="1" dirty="0">
                <a:ln w="1905"/>
                <a:solidFill>
                  <a:srgbClr val="FF0000"/>
                </a:solidFill>
                <a:effectLst>
                  <a:innerShdw blurRad="69850" dist="43180" dir="5400000">
                    <a:srgbClr val="000000">
                      <a:alpha val="65000"/>
                    </a:srgbClr>
                  </a:innerShdw>
                </a:effectLst>
              </a:rPr>
              <a:t>для детей 5 — 6 лет)</a:t>
            </a:r>
          </a:p>
        </p:txBody>
      </p:sp>
      <p:sp>
        <p:nvSpPr>
          <p:cNvPr id="4" name="Прямоугольник 3"/>
          <p:cNvSpPr/>
          <p:nvPr/>
        </p:nvSpPr>
        <p:spPr>
          <a:xfrm>
            <a:off x="1475656" y="2564904"/>
            <a:ext cx="6336704" cy="3323987"/>
          </a:xfrm>
          <a:prstGeom prst="rect">
            <a:avLst/>
          </a:prstGeom>
        </p:spPr>
        <p:txBody>
          <a:bodyPr wrap="square">
            <a:spAutoFit/>
          </a:bodyPr>
          <a:lstStyle/>
          <a:p>
            <a:pPr algn="ctr"/>
            <a:r>
              <a:rPr lang="ru-RU"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ctr"/>
            <a:r>
              <a:rPr lang="ru-RU" sz="2400" dirty="0">
                <a:ln w="12700">
                  <a:solidFill>
                    <a:schemeClr val="accent5">
                      <a:lumMod val="75000"/>
                    </a:schemeClr>
                  </a:solidFill>
                  <a:prstDash val="solid"/>
                </a:ln>
                <a:solidFill>
                  <a:srgbClr val="00B050"/>
                </a:solidFill>
                <a:effectLst>
                  <a:outerShdw blurRad="41275" dist="20320" dir="1800000" algn="tl" rotWithShape="0">
                    <a:srgbClr val="000000">
                      <a:alpha val="40000"/>
                    </a:srgbClr>
                  </a:outerShdw>
                </a:effectLst>
              </a:rPr>
              <a:t> Цель  и г р ы. Развивать наблюдательность. Четверо играющих стоят рядом друг с другом. </a:t>
            </a:r>
            <a:r>
              <a:rPr lang="ru-RU" sz="2400" dirty="0">
                <a:ln w="12700">
                  <a:solidFill>
                    <a:schemeClr val="accent1">
                      <a:lumMod val="75000"/>
                    </a:schemeClr>
                  </a:solidFill>
                  <a:prstDash val="solid"/>
                </a:ln>
                <a:solidFill>
                  <a:srgbClr val="92D050"/>
                </a:solidFill>
                <a:effectLst>
                  <a:outerShdw blurRad="41275" dist="20320" dir="1800000" algn="tl" rotWithShape="0">
                    <a:srgbClr val="000000">
                      <a:alpha val="40000"/>
                    </a:srgbClr>
                  </a:outerShdw>
                </a:effectLst>
              </a:rPr>
              <a:t>Под музыку Д. </a:t>
            </a:r>
            <a:r>
              <a:rPr lang="ru-RU" sz="2400" dirty="0" err="1">
                <a:ln w="12700">
                  <a:solidFill>
                    <a:schemeClr val="accent1">
                      <a:lumMod val="75000"/>
                    </a:schemeClr>
                  </a:solidFill>
                  <a:prstDash val="solid"/>
                </a:ln>
                <a:solidFill>
                  <a:srgbClr val="92D050"/>
                </a:solidFill>
                <a:effectLst>
                  <a:outerShdw blurRad="41275" dist="20320" dir="1800000" algn="tl" rotWithShape="0">
                    <a:srgbClr val="000000">
                      <a:alpha val="40000"/>
                    </a:srgbClr>
                  </a:outerShdw>
                </a:effectLst>
              </a:rPr>
              <a:t>Кабалевского</a:t>
            </a:r>
            <a:r>
              <a:rPr lang="ru-RU" sz="2400" dirty="0">
                <a:ln w="12700">
                  <a:solidFill>
                    <a:schemeClr val="accent1">
                      <a:lumMod val="75000"/>
                    </a:schemeClr>
                  </a:solidFill>
                  <a:prstDash val="solid"/>
                </a:ln>
                <a:solidFill>
                  <a:srgbClr val="92D050"/>
                </a:solidFill>
                <a:effectLst>
                  <a:outerShdw blurRad="41275" dist="20320" dir="1800000" algn="tl" rotWithShape="0">
                    <a:srgbClr val="000000">
                      <a:alpha val="40000"/>
                    </a:srgbClr>
                  </a:outerShdw>
                </a:effectLst>
              </a:rPr>
              <a:t> «Веселая сказочка» </a:t>
            </a:r>
            <a:endParaRPr lang="ru-RU" sz="2400" dirty="0" smtClean="0">
              <a:ln w="12700">
                <a:solidFill>
                  <a:schemeClr val="accent1">
                    <a:lumMod val="75000"/>
                  </a:schemeClr>
                </a:solidFill>
                <a:prstDash val="solid"/>
              </a:ln>
              <a:solidFill>
                <a:srgbClr val="92D050"/>
              </a:solidFill>
              <a:effectLst>
                <a:outerShdw blurRad="41275" dist="20320" dir="1800000" algn="tl" rotWithShape="0">
                  <a:srgbClr val="000000">
                    <a:alpha val="40000"/>
                  </a:srgbClr>
                </a:outerShdw>
              </a:effectLst>
            </a:endParaRPr>
          </a:p>
          <a:p>
            <a:pPr algn="ctr"/>
            <a:r>
              <a:rPr lang="ru-RU" sz="2400" dirty="0" smtClean="0">
                <a:ln w="12700">
                  <a:solidFill>
                    <a:schemeClr val="accent5">
                      <a:lumMod val="75000"/>
                    </a:schemeClr>
                  </a:solidFill>
                  <a:prstDash val="solid"/>
                </a:ln>
                <a:solidFill>
                  <a:srgbClr val="00B050"/>
                </a:solidFill>
                <a:effectLst>
                  <a:outerShdw blurRad="41275" dist="20320" dir="1800000" algn="tl" rotWithShape="0">
                    <a:srgbClr val="000000">
                      <a:alpha val="40000"/>
                    </a:srgbClr>
                  </a:outerShdw>
                </a:effectLst>
              </a:rPr>
              <a:t>они </a:t>
            </a:r>
            <a:r>
              <a:rPr lang="ru-RU" sz="2400" dirty="0">
                <a:ln w="12700">
                  <a:solidFill>
                    <a:schemeClr val="accent5">
                      <a:lumMod val="75000"/>
                    </a:schemeClr>
                  </a:solidFill>
                  <a:prstDash val="solid"/>
                </a:ln>
                <a:solidFill>
                  <a:srgbClr val="00B050"/>
                </a:solidFill>
                <a:effectLst>
                  <a:outerShdw blurRad="41275" dist="20320" dir="1800000" algn="tl" rotWithShape="0">
                    <a:srgbClr val="000000">
                      <a:alpha val="40000"/>
                    </a:srgbClr>
                  </a:outerShdw>
                </a:effectLst>
              </a:rPr>
              <a:t>по очереди выполняют различные движения и повторяют их 4 раза. Пятый ребенок должен запомнить, что они делали, и повторить их движения.</a:t>
            </a:r>
          </a:p>
        </p:txBody>
      </p:sp>
    </p:spTree>
    <p:extLst>
      <p:ext uri="{BB962C8B-B14F-4D97-AF65-F5344CB8AC3E}">
        <p14:creationId xmlns:p14="http://schemas.microsoft.com/office/powerpoint/2010/main" val="296314493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1034</Words>
  <Application>Microsoft Office PowerPoint</Application>
  <PresentationFormat>Экран (4:3)</PresentationFormat>
  <Paragraphs>96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11</cp:revision>
  <dcterms:created xsi:type="dcterms:W3CDTF">2017-02-06T12:04:52Z</dcterms:created>
  <dcterms:modified xsi:type="dcterms:W3CDTF">2017-03-09T11:43:51Z</dcterms:modified>
</cp:coreProperties>
</file>