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9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E55"/>
    <a:srgbClr val="81913B"/>
    <a:srgbClr val="6F0F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41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9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6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6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3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2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6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64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69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05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6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3DAB-5256-4479-BD56-38AE396B7896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30FA-356C-4CB8-8FF4-7217E65E8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91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рисунки\1t3_enl6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9" t="10547" r="21114" b="11067"/>
          <a:stretch/>
        </p:blipFill>
        <p:spPr bwMode="auto">
          <a:xfrm rot="6189203">
            <a:off x="6266573" y="4102713"/>
            <a:ext cx="980451" cy="78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764704"/>
            <a:ext cx="6390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/>
              </a:rPr>
              <a:t> </a:t>
            </a:r>
            <a:r>
              <a:rPr lang="ru-RU" b="1" i="1" dirty="0"/>
              <a:t> </a:t>
            </a:r>
            <a:r>
              <a:rPr lang="ru-RU" b="1" i="1" dirty="0" smtClean="0">
                <a:effectLst/>
              </a:rPr>
              <a:t>Цель:</a:t>
            </a:r>
          </a:p>
          <a:p>
            <a:r>
              <a:rPr lang="ru-RU" b="1" i="1" dirty="0" smtClean="0">
                <a:effectLst/>
              </a:rPr>
              <a:t>Привлечение внимания детей к богатству и разнообразному миру звуков, издаваемых самодельными шумовыми музыкальными инструментами.</a:t>
            </a:r>
          </a:p>
          <a:p>
            <a:r>
              <a:rPr lang="ru-RU" b="1" i="1" dirty="0" smtClean="0"/>
              <a:t>Задачи:</a:t>
            </a:r>
          </a:p>
          <a:p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b="1" i="1" dirty="0" smtClean="0"/>
              <a:t>1. </a:t>
            </a:r>
            <a:r>
              <a:rPr lang="ru-RU" b="1" i="1" dirty="0" smtClean="0">
                <a:effectLst/>
              </a:rPr>
              <a:t>Развивать тонкость и чуткость тембрового слуха, фантазию и изобразительность в </a:t>
            </a:r>
            <a:r>
              <a:rPr lang="ru-RU" b="1" i="1" dirty="0" err="1" smtClean="0">
                <a:effectLst/>
              </a:rPr>
              <a:t>звукотворчестве</a:t>
            </a:r>
            <a:r>
              <a:rPr lang="ru-RU" b="1" i="1" dirty="0" smtClean="0">
                <a:effectLst/>
              </a:rPr>
              <a:t>.</a:t>
            </a:r>
            <a:br>
              <a:rPr lang="ru-RU" b="1" i="1" dirty="0" smtClean="0">
                <a:effectLst/>
              </a:rPr>
            </a:br>
            <a:r>
              <a:rPr lang="ru-RU" b="1" i="1" dirty="0" smtClean="0">
                <a:effectLst/>
              </a:rPr>
              <a:t>2. Воспитывать интерес к разнообразным звукам окружающего мира.</a:t>
            </a:r>
            <a:br>
              <a:rPr lang="ru-RU" b="1" i="1" dirty="0" smtClean="0">
                <a:effectLst/>
              </a:rPr>
            </a:br>
            <a:r>
              <a:rPr lang="ru-RU" b="1" i="1" dirty="0" smtClean="0">
                <a:effectLst/>
              </a:rPr>
              <a:t>Задачи: </a:t>
            </a:r>
            <a:br>
              <a:rPr lang="ru-RU" b="1" i="1" dirty="0" smtClean="0">
                <a:effectLst/>
              </a:rPr>
            </a:br>
            <a:r>
              <a:rPr lang="ru-RU" b="1" i="1" dirty="0" smtClean="0">
                <a:effectLst/>
              </a:rPr>
              <a:t>Образовательные:</a:t>
            </a:r>
            <a:br>
              <a:rPr lang="ru-RU" b="1" i="1" dirty="0" smtClean="0">
                <a:effectLst/>
              </a:rPr>
            </a:br>
            <a:r>
              <a:rPr lang="ru-RU" b="1" i="1" dirty="0"/>
              <a:t>3</a:t>
            </a:r>
            <a:r>
              <a:rPr lang="ru-RU" b="1" i="1" dirty="0" smtClean="0"/>
              <a:t>.</a:t>
            </a:r>
            <a:r>
              <a:rPr lang="ru-RU" b="1" i="1" dirty="0" smtClean="0">
                <a:effectLst/>
              </a:rPr>
              <a:t> Формирование представлений о музыкальных и шумовых звуках.</a:t>
            </a:r>
            <a:br>
              <a:rPr lang="ru-RU" b="1" i="1" dirty="0" smtClean="0">
                <a:effectLst/>
              </a:rPr>
            </a:br>
            <a:r>
              <a:rPr lang="ru-RU" b="1" i="1" dirty="0" smtClean="0">
                <a:effectLst/>
              </a:rPr>
              <a:t>4. Получение знаний о музыкальных шумовых инструментах, истории их создания и особенностях звучания.</a:t>
            </a:r>
            <a:br>
              <a:rPr lang="ru-RU" b="1" i="1" dirty="0" smtClean="0">
                <a:effectLst/>
              </a:rPr>
            </a:br>
            <a:r>
              <a:rPr lang="ru-RU" b="1" i="1" dirty="0" smtClean="0">
                <a:effectLst/>
              </a:rPr>
              <a:t>5. Знакомство с приёмами игры на шумовых инструментах.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909"/>
            <a:ext cx="81500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Музыкальные и шумовые звуки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58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355316"/>
            <a:ext cx="886544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4150">
                      <a:srgbClr val="FFFF00"/>
                    </a:gs>
                    <a:gs pos="17500">
                      <a:srgbClr val="002060"/>
                    </a:gs>
                    <a:gs pos="0">
                      <a:srgbClr val="FFFF00"/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6F0F5A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Музыкальный слух, как и чувство ритма, </a:t>
            </a:r>
          </a:p>
          <a:p>
            <a:pPr algn="ctr"/>
            <a:r>
              <a:rPr lang="ru-RU" sz="36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4150">
                      <a:srgbClr val="FFFF00"/>
                    </a:gs>
                    <a:gs pos="17500">
                      <a:srgbClr val="002060"/>
                    </a:gs>
                    <a:gs pos="0">
                      <a:srgbClr val="FFFF00"/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6F0F5A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может быть развит, причём видов слуха</a:t>
            </a:r>
          </a:p>
          <a:p>
            <a:pPr algn="ctr"/>
            <a:r>
              <a:rPr lang="ru-RU" sz="36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4150">
                      <a:srgbClr val="FFFF00"/>
                    </a:gs>
                    <a:gs pos="17500">
                      <a:srgbClr val="002060"/>
                    </a:gs>
                    <a:gs pos="0">
                      <a:srgbClr val="FFFF00"/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6F0F5A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(точнее его сторон) </a:t>
            </a:r>
            <a:endParaRPr lang="en-US" sz="3600" b="1" i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84150">
                    <a:srgbClr val="FFFF00"/>
                  </a:gs>
                  <a:gs pos="17500">
                    <a:srgbClr val="002060"/>
                  </a:gs>
                  <a:gs pos="0">
                    <a:srgbClr val="FFFF00"/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rgbClr val="6F0F5A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36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4150">
                      <a:srgbClr val="FFFF00"/>
                    </a:gs>
                    <a:gs pos="17500">
                      <a:srgbClr val="002060"/>
                    </a:gs>
                    <a:gs pos="0">
                      <a:srgbClr val="FFFF00"/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6F0F5A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много и каждый по-своему, </a:t>
            </a:r>
            <a:endParaRPr lang="en-US" sz="3600" b="1" i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84150">
                    <a:srgbClr val="FFFF00"/>
                  </a:gs>
                  <a:gs pos="17500">
                    <a:srgbClr val="002060"/>
                  </a:gs>
                  <a:gs pos="0">
                    <a:srgbClr val="FFFF00"/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rgbClr val="6F0F5A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36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4150">
                      <a:srgbClr val="FFFF00"/>
                    </a:gs>
                    <a:gs pos="17500">
                      <a:srgbClr val="002060"/>
                    </a:gs>
                    <a:gs pos="0">
                      <a:srgbClr val="FFFF00"/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6F0F5A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большей или меньшей степени, важен.</a:t>
            </a:r>
            <a:endParaRPr lang="ru-RU" sz="36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84150">
                    <a:srgbClr val="FFFF00"/>
                  </a:gs>
                  <a:gs pos="17500">
                    <a:srgbClr val="002060"/>
                  </a:gs>
                  <a:gs pos="0">
                    <a:srgbClr val="FFFF00"/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rgbClr val="6F0F5A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54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980728"/>
            <a:ext cx="6402533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Музыкальный слух 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это возможность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умом различать звуки по их: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окраске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(тембру), </a:t>
            </a:r>
          </a:p>
          <a:p>
            <a:pPr algn="ctr"/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ысоте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(мелодии), </a:t>
            </a:r>
          </a:p>
          <a:p>
            <a:pPr algn="ctr"/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ромкости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(динамике) и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продолжительности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FF00"/>
                    </a:gs>
                    <a:gs pos="77100">
                      <a:srgbClr val="FFFF00"/>
                    </a:gs>
                    <a:gs pos="20850">
                      <a:schemeClr val="accent4">
                        <a:lumMod val="75000"/>
                      </a:schemeClr>
                    </a:gs>
                    <a:gs pos="5000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00206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(ритму). 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FFFF00"/>
                  </a:gs>
                  <a:gs pos="77100">
                    <a:srgbClr val="FFFF00"/>
                  </a:gs>
                  <a:gs pos="20850">
                    <a:schemeClr val="accent4">
                      <a:lumMod val="75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rgbClr val="002060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229200"/>
            <a:ext cx="32861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27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847" y="1484784"/>
            <a:ext cx="8882304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Звуков, в окружающем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нас мире, просто море, но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музыкальный звук –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это не всякий звук. Это только тот звук,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для которого можно определить и высоту.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22900">
                    <a:srgbClr val="6F0F5A"/>
                  </a:gs>
                  <a:gs pos="0">
                    <a:srgbClr val="FF0000"/>
                  </a:gs>
                  <a:gs pos="50000">
                    <a:srgbClr val="00B0F0"/>
                  </a:gs>
                  <a:gs pos="100000">
                    <a:srgbClr val="FFC000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52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Мои рисунки\arm9901226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12429" r="4788" b="10607"/>
          <a:stretch/>
        </p:blipFill>
        <p:spPr bwMode="auto">
          <a:xfrm flipH="1">
            <a:off x="5724128" y="4442014"/>
            <a:ext cx="1296144" cy="83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625" y="1813173"/>
            <a:ext cx="919989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Любой вид музыкального связан с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определённым психологическим процессом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(например, с памятью, мышлением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rgbClr val="00B0F0"/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или воображением).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82500">
                    <a:srgbClr val="81913B"/>
                  </a:gs>
                  <a:gs pos="22900">
                    <a:srgbClr val="6F0F5A"/>
                  </a:gs>
                  <a:gs pos="0">
                    <a:srgbClr val="FF0000"/>
                  </a:gs>
                  <a:gs pos="50000">
                    <a:srgbClr val="00B0F0"/>
                  </a:gs>
                  <a:gs pos="100000">
                    <a:srgbClr val="FFC000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950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Мои рисунки\guitar990050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5852" r="4478" b="10117"/>
          <a:stretch/>
        </p:blipFill>
        <p:spPr bwMode="auto">
          <a:xfrm flipH="1">
            <a:off x="5724128" y="4406519"/>
            <a:ext cx="995663" cy="80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7771" y="188640"/>
            <a:ext cx="70641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none" spc="50" dirty="0" smtClean="0">
                <a:ln w="12700" cmpd="thinThick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chemeClr val="tx2">
                        <a:lumMod val="50000"/>
                      </a:schemeClr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«Бесконечно богатая информация,</a:t>
            </a:r>
          </a:p>
          <a:p>
            <a:pPr algn="ctr"/>
            <a:r>
              <a:rPr lang="ru-RU" sz="2400" b="1" i="1" cap="none" spc="50" dirty="0" smtClean="0">
                <a:ln w="12700" cmpd="thinThick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chemeClr val="tx2">
                        <a:lumMod val="50000"/>
                      </a:schemeClr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заключенная в музыке, считывается</a:t>
            </a:r>
          </a:p>
          <a:p>
            <a:pPr algn="ctr"/>
            <a:r>
              <a:rPr lang="ru-RU" sz="2400" b="1" i="1" cap="none" spc="50" dirty="0" smtClean="0">
                <a:ln w="12700" cmpd="thinThick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chemeClr val="tx2">
                        <a:lumMod val="50000"/>
                      </a:schemeClr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не рассудком, а динамическим</a:t>
            </a:r>
          </a:p>
          <a:p>
            <a:pPr algn="ctr"/>
            <a:r>
              <a:rPr lang="ru-RU" sz="2400" b="1" i="1" cap="none" spc="50" dirty="0" smtClean="0">
                <a:ln w="12700" cmpd="thinThick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chemeClr val="tx2">
                        <a:lumMod val="50000"/>
                      </a:schemeClr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состоянием тела» - </a:t>
            </a:r>
            <a:r>
              <a:rPr lang="ru-RU" b="1" i="1" cap="none" spc="50" dirty="0" smtClean="0">
                <a:ln w="12700" cmpd="thinThick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chemeClr val="tx2">
                        <a:lumMod val="50000"/>
                      </a:schemeClr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писал профессор В.В. </a:t>
            </a:r>
            <a:r>
              <a:rPr lang="ru-RU" b="1" i="1" cap="none" spc="50" dirty="0" err="1" smtClean="0">
                <a:ln w="12700" cmpd="thinThick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82500">
                      <a:srgbClr val="81913B"/>
                    </a:gs>
                    <a:gs pos="22900">
                      <a:srgbClr val="6F0F5A"/>
                    </a:gs>
                    <a:gs pos="0">
                      <a:srgbClr val="FF0000"/>
                    </a:gs>
                    <a:gs pos="50000">
                      <a:schemeClr val="tx2">
                        <a:lumMod val="50000"/>
                      </a:schemeClr>
                    </a:gs>
                    <a:gs pos="100000">
                      <a:srgbClr val="FFC000"/>
                    </a:gs>
                  </a:gsLst>
                  <a:lin ang="5400000" scaled="0"/>
                </a:gra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Медушевский</a:t>
            </a:r>
            <a:endParaRPr lang="ru-RU" b="1" i="1" cap="none" spc="50" dirty="0">
              <a:ln w="12700" cmpd="thinThick">
                <a:solidFill>
                  <a:schemeClr val="accent2">
                    <a:lumMod val="50000"/>
                  </a:schemeClr>
                </a:solidFill>
                <a:prstDash val="solid"/>
              </a:ln>
              <a:gradFill>
                <a:gsLst>
                  <a:gs pos="82500">
                    <a:srgbClr val="81913B"/>
                  </a:gs>
                  <a:gs pos="22900">
                    <a:srgbClr val="6F0F5A"/>
                  </a:gs>
                  <a:gs pos="0">
                    <a:srgbClr val="FF0000"/>
                  </a:gs>
                  <a:gs pos="50000">
                    <a:schemeClr val="tx2">
                      <a:lumMod val="50000"/>
                    </a:schemeClr>
                  </a:gs>
                  <a:gs pos="100000">
                    <a:srgbClr val="FFC000"/>
                  </a:gs>
                </a:gsLst>
                <a:lin ang="5400000" scaled="0"/>
              </a:gra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32856"/>
            <a:ext cx="898374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  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81913B"/>
                    </a:gs>
                    <a:gs pos="22900">
                      <a:srgbClr val="680E55"/>
                    </a:gs>
                    <a:gs pos="0">
                      <a:srgbClr val="FF00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 Поэтому развитие музыкальных способностей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81913B"/>
                    </a:gs>
                    <a:gs pos="22900">
                      <a:srgbClr val="680E55"/>
                    </a:gs>
                    <a:gs pos="0">
                      <a:srgbClr val="FF00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посредством музыкально-ритмических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81913B"/>
                    </a:gs>
                    <a:gs pos="22900">
                      <a:srgbClr val="680E55"/>
                    </a:gs>
                    <a:gs pos="0">
                      <a:srgbClr val="FF00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движений считается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81913B"/>
                    </a:gs>
                    <a:gs pos="22900">
                      <a:srgbClr val="680E55"/>
                    </a:gs>
                    <a:gs pos="0">
                      <a:srgbClr val="FF00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одной из главных задач в работе.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82500">
                    <a:srgbClr val="81913B"/>
                  </a:gs>
                  <a:gs pos="22900">
                    <a:srgbClr val="680E55"/>
                  </a:gs>
                  <a:gs pos="0">
                    <a:srgbClr val="FF0000"/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Мои рисунки\1.jpg_en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6"/>
          <a:stretch/>
        </p:blipFill>
        <p:spPr bwMode="auto">
          <a:xfrm>
            <a:off x="6012160" y="3854931"/>
            <a:ext cx="1068190" cy="116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476672"/>
            <a:ext cx="784887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Движение под музыку – самый доступный и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ранний вид музыкальной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деятельности, так как дети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уже в раннем возрасте слушание музыки,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подпевание совершенно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непосредственно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сопровождают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теми или другими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82500">
                      <a:srgbClr val="7030A0"/>
                    </a:gs>
                    <a:gs pos="22900">
                      <a:srgbClr val="680E55"/>
                    </a:gs>
                    <a:gs pos="0">
                      <a:srgbClr val="FFFF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двигательными реакциями. 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82500">
                    <a:srgbClr val="7030A0"/>
                  </a:gs>
                  <a:gs pos="22900">
                    <a:srgbClr val="680E55"/>
                  </a:gs>
                  <a:gs pos="0">
                    <a:srgbClr val="FFFF00"/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rgbClr val="FF0000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751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484784"/>
            <a:ext cx="851129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18000" cmpd="thickThin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0F5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Музыкальный слух –</a:t>
            </a:r>
          </a:p>
          <a:p>
            <a:pPr algn="ctr"/>
            <a:r>
              <a:rPr lang="ru-RU" sz="4800" b="1" i="1" cap="none" spc="0" dirty="0" smtClean="0">
                <a:ln w="18000" cmpd="thickThin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0F5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 не дефицитный товар,</a:t>
            </a:r>
          </a:p>
          <a:p>
            <a:pPr algn="ctr"/>
            <a:r>
              <a:rPr lang="ru-RU" sz="4800" b="1" i="1" cap="none" spc="0" dirty="0" smtClean="0">
                <a:ln w="18000" cmpd="thickThin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0F5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 раздаётся каждому желающему!</a:t>
            </a:r>
            <a:endParaRPr lang="ru-RU" sz="4800" b="1" i="1" cap="none" spc="0" dirty="0">
              <a:ln w="18000" cmpd="thickThin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0F5A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9731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162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Музыкальный слух – это возможность умом различать звуки по их окраске, высоте, громкости и продолжительности. Музыкальный слух, в общем-то, как и чувство ритма, может быть развит, причём видов слуха (точнее его граней, сторон) множество и каждый по-своему в большей или меньшей степени важен.   </dc:title>
  <dc:creator>Admin</dc:creator>
  <cp:lastModifiedBy>Admin</cp:lastModifiedBy>
  <cp:revision>13</cp:revision>
  <dcterms:created xsi:type="dcterms:W3CDTF">2015-10-13T10:51:31Z</dcterms:created>
  <dcterms:modified xsi:type="dcterms:W3CDTF">2016-06-03T09:48:09Z</dcterms:modified>
</cp:coreProperties>
</file>